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8"/>
  </p:notesMasterIdLst>
  <p:sldIdLst>
    <p:sldId id="270" r:id="rId3"/>
    <p:sldId id="256" r:id="rId4"/>
    <p:sldId id="269" r:id="rId5"/>
    <p:sldId id="268" r:id="rId6"/>
    <p:sldId id="267" r:id="rId7"/>
    <p:sldId id="266" r:id="rId8"/>
    <p:sldId id="272" r:id="rId9"/>
    <p:sldId id="273" r:id="rId10"/>
    <p:sldId id="274" r:id="rId11"/>
    <p:sldId id="275" r:id="rId12"/>
    <p:sldId id="276" r:id="rId13"/>
    <p:sldId id="277" r:id="rId14"/>
    <p:sldId id="278" r:id="rId15"/>
    <p:sldId id="279" r:id="rId16"/>
    <p:sldId id="284" r:id="rId17"/>
    <p:sldId id="283" r:id="rId18"/>
    <p:sldId id="282" r:id="rId19"/>
    <p:sldId id="281" r:id="rId20"/>
    <p:sldId id="280" r:id="rId21"/>
    <p:sldId id="285" r:id="rId22"/>
    <p:sldId id="287" r:id="rId23"/>
    <p:sldId id="286" r:id="rId24"/>
    <p:sldId id="271" r:id="rId25"/>
    <p:sldId id="288" r:id="rId26"/>
    <p:sldId id="290" r:id="rId27"/>
    <p:sldId id="291" r:id="rId28"/>
    <p:sldId id="293" r:id="rId29"/>
    <p:sldId id="289" r:id="rId30"/>
    <p:sldId id="263" r:id="rId31"/>
    <p:sldId id="292" r:id="rId32"/>
    <p:sldId id="294" r:id="rId33"/>
    <p:sldId id="295" r:id="rId34"/>
    <p:sldId id="262" r:id="rId35"/>
    <p:sldId id="261" r:id="rId36"/>
    <p:sldId id="297" r:id="rId37"/>
    <p:sldId id="299" r:id="rId38"/>
    <p:sldId id="300" r:id="rId39"/>
    <p:sldId id="296" r:id="rId40"/>
    <p:sldId id="302" r:id="rId41"/>
    <p:sldId id="303" r:id="rId42"/>
    <p:sldId id="305" r:id="rId43"/>
    <p:sldId id="316" r:id="rId44"/>
    <p:sldId id="306" r:id="rId45"/>
    <p:sldId id="307" r:id="rId46"/>
    <p:sldId id="317" r:id="rId47"/>
    <p:sldId id="308" r:id="rId48"/>
    <p:sldId id="309" r:id="rId49"/>
    <p:sldId id="318" r:id="rId50"/>
    <p:sldId id="298" r:id="rId51"/>
    <p:sldId id="310" r:id="rId52"/>
    <p:sldId id="314" r:id="rId53"/>
    <p:sldId id="264" r:id="rId54"/>
    <p:sldId id="265" r:id="rId55"/>
    <p:sldId id="313" r:id="rId56"/>
    <p:sldId id="258"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8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3" d="100"/>
          <a:sy n="103" d="100"/>
        </p:scale>
        <p:origin x="912" y="102"/>
      </p:cViewPr>
      <p:guideLst/>
    </p:cSldViewPr>
  </p:slideViewPr>
  <p:notesTextViewPr>
    <p:cViewPr>
      <p:scale>
        <a:sx n="1" d="1"/>
        <a:sy n="1" d="1"/>
      </p:scale>
      <p:origin x="0" y="0"/>
    </p:cViewPr>
  </p:notesTextViewPr>
  <p:sorterViewPr>
    <p:cViewPr>
      <p:scale>
        <a:sx n="100" d="100"/>
        <a:sy n="100" d="100"/>
      </p:scale>
      <p:origin x="0" y="-2885"/>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847054-ED08-4C99-8CC4-C3332FBE8972}" type="datetimeFigureOut">
              <a:rPr lang="en-US" smtClean="0"/>
              <a:t>6/1/2026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6A186F-4AB9-4B6B-A02E-743C7F83773E}" type="slidenum">
              <a:rPr lang="en-US" smtClean="0"/>
              <a:t>‹#›</a:t>
            </a:fld>
            <a:endParaRPr lang="en-US"/>
          </a:p>
        </p:txBody>
      </p:sp>
    </p:spTree>
    <p:extLst>
      <p:ext uri="{BB962C8B-B14F-4D97-AF65-F5344CB8AC3E}">
        <p14:creationId xmlns:p14="http://schemas.microsoft.com/office/powerpoint/2010/main" val="372183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23</a:t>
            </a:fld>
            <a:endParaRPr lang="en-US"/>
          </a:p>
        </p:txBody>
      </p:sp>
    </p:spTree>
    <p:extLst>
      <p:ext uri="{BB962C8B-B14F-4D97-AF65-F5344CB8AC3E}">
        <p14:creationId xmlns:p14="http://schemas.microsoft.com/office/powerpoint/2010/main" val="1372418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F581E-601A-4A85-B4E4-6A8A2B2E8E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897878-ABCC-8B9B-B609-2633D6AB75C3}"/>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BA72D4BC-9858-7F03-552F-FC0C4A4D0F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5D1791E-32C6-A94B-BE94-001F77A1D63C}"/>
              </a:ext>
            </a:extLst>
          </p:cNvPr>
          <p:cNvSpPr>
            <a:spLocks noGrp="1"/>
          </p:cNvSpPr>
          <p:nvPr>
            <p:ph type="sldNum" sz="quarter" idx="5"/>
          </p:nvPr>
        </p:nvSpPr>
        <p:spPr/>
        <p:txBody>
          <a:bodyPr/>
          <a:lstStyle/>
          <a:p>
            <a:fld id="{516A186F-4AB9-4B6B-A02E-743C7F83773E}" type="slidenum">
              <a:rPr lang="en-US" smtClean="0"/>
              <a:t>42</a:t>
            </a:fld>
            <a:endParaRPr lang="en-US"/>
          </a:p>
        </p:txBody>
      </p:sp>
    </p:spTree>
    <p:extLst>
      <p:ext uri="{BB962C8B-B14F-4D97-AF65-F5344CB8AC3E}">
        <p14:creationId xmlns:p14="http://schemas.microsoft.com/office/powerpoint/2010/main" val="2012077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1451C-A9BB-904E-3340-13DD08E00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E88BB9-AC65-18B9-2A83-DFCFCEF1F96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431355B-89EB-87FD-4AC8-7FEA18F87F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571712-D574-119F-F921-C9F688A6D095}"/>
              </a:ext>
            </a:extLst>
          </p:cNvPr>
          <p:cNvSpPr>
            <a:spLocks noGrp="1"/>
          </p:cNvSpPr>
          <p:nvPr>
            <p:ph type="sldNum" sz="quarter" idx="5"/>
          </p:nvPr>
        </p:nvSpPr>
        <p:spPr/>
        <p:txBody>
          <a:bodyPr/>
          <a:lstStyle/>
          <a:p>
            <a:fld id="{516A186F-4AB9-4B6B-A02E-743C7F83773E}" type="slidenum">
              <a:rPr lang="en-US" smtClean="0"/>
              <a:t>45</a:t>
            </a:fld>
            <a:endParaRPr lang="en-US"/>
          </a:p>
        </p:txBody>
      </p:sp>
    </p:spTree>
    <p:extLst>
      <p:ext uri="{BB962C8B-B14F-4D97-AF65-F5344CB8AC3E}">
        <p14:creationId xmlns:p14="http://schemas.microsoft.com/office/powerpoint/2010/main" val="397914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1BC39-AE30-4752-FF6B-3BA25A4B48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19377-EAC2-200B-E6D4-EC9AC6CDE990}"/>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19D1C218-11CF-06EF-C6D8-25F75DEBAF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4C935F2-A3BD-55B1-8549-897DEB572E2D}"/>
              </a:ext>
            </a:extLst>
          </p:cNvPr>
          <p:cNvSpPr>
            <a:spLocks noGrp="1"/>
          </p:cNvSpPr>
          <p:nvPr>
            <p:ph type="sldNum" sz="quarter" idx="5"/>
          </p:nvPr>
        </p:nvSpPr>
        <p:spPr/>
        <p:txBody>
          <a:bodyPr/>
          <a:lstStyle/>
          <a:p>
            <a:fld id="{516A186F-4AB9-4B6B-A02E-743C7F83773E}" type="slidenum">
              <a:rPr lang="en-US" smtClean="0"/>
              <a:t>48</a:t>
            </a:fld>
            <a:endParaRPr lang="en-US"/>
          </a:p>
        </p:txBody>
      </p:sp>
    </p:spTree>
    <p:extLst>
      <p:ext uri="{BB962C8B-B14F-4D97-AF65-F5344CB8AC3E}">
        <p14:creationId xmlns:p14="http://schemas.microsoft.com/office/powerpoint/2010/main" val="3929463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6A186F-4AB9-4B6B-A02E-743C7F83773E}" type="slidenum">
              <a:rPr lang="en-US" smtClean="0"/>
              <a:t>50</a:t>
            </a:fld>
            <a:endParaRPr lang="en-US"/>
          </a:p>
        </p:txBody>
      </p:sp>
    </p:spTree>
    <p:extLst>
      <p:ext uri="{BB962C8B-B14F-4D97-AF65-F5344CB8AC3E}">
        <p14:creationId xmlns:p14="http://schemas.microsoft.com/office/powerpoint/2010/main" val="2032790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73D758-40E3-7976-2695-0A05F87A2E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259FC0-1C59-A003-1515-23871FD69476}"/>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9FD2E6C3-71FE-1407-43ED-E1DE1754B86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8733D23-4AD3-2A08-2F26-5FC3199E7D85}"/>
              </a:ext>
            </a:extLst>
          </p:cNvPr>
          <p:cNvSpPr>
            <a:spLocks noGrp="1"/>
          </p:cNvSpPr>
          <p:nvPr>
            <p:ph type="sldNum" sz="quarter" idx="5"/>
          </p:nvPr>
        </p:nvSpPr>
        <p:spPr/>
        <p:txBody>
          <a:bodyPr/>
          <a:lstStyle/>
          <a:p>
            <a:fld id="{516A186F-4AB9-4B6B-A02E-743C7F83773E}" type="slidenum">
              <a:rPr lang="en-US" smtClean="0"/>
              <a:t>51</a:t>
            </a:fld>
            <a:endParaRPr lang="en-US"/>
          </a:p>
        </p:txBody>
      </p:sp>
    </p:spTree>
    <p:extLst>
      <p:ext uri="{BB962C8B-B14F-4D97-AF65-F5344CB8AC3E}">
        <p14:creationId xmlns:p14="http://schemas.microsoft.com/office/powerpoint/2010/main" val="687663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C2057-3313-BF61-438F-EDA4021575FC}"/>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F399C4FD-881B-163E-CF3C-7B57239A1D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7AE420-3181-2D72-4186-24FE102D8571}"/>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B47E21E4-82F5-1791-B436-5DFD20F3F5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1A6D52-D7EB-7B1D-7945-55804EE95363}"/>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13" name="Picture 12" descr="A picture containing text, screenshot, display&#10;&#10;AI-generated content may be incorrect.">
            <a:extLst>
              <a:ext uri="{FF2B5EF4-FFF2-40B4-BE49-F238E27FC236}">
                <a16:creationId xmlns:a16="http://schemas.microsoft.com/office/drawing/2014/main" id="{538B4AFA-9B6D-4E82-BD05-C8174DB2E6E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8" name="TextBox 7">
            <a:extLst>
              <a:ext uri="{FF2B5EF4-FFF2-40B4-BE49-F238E27FC236}">
                <a16:creationId xmlns:a16="http://schemas.microsoft.com/office/drawing/2014/main" id="{07D7EB47-AB0B-4878-1883-51DC3B35BCF0}"/>
              </a:ext>
            </a:extLst>
          </p:cNvPr>
          <p:cNvSpPr txBox="1"/>
          <p:nvPr userDrawn="1"/>
        </p:nvSpPr>
        <p:spPr>
          <a:xfrm>
            <a:off x="3047215" y="3246690"/>
            <a:ext cx="6094428" cy="369332"/>
          </a:xfrm>
          <a:prstGeom prst="rect">
            <a:avLst/>
          </a:prstGeom>
          <a:noFill/>
        </p:spPr>
        <p:txBody>
          <a:bodyPr wrap="square">
            <a:spAutoFit/>
          </a:bodyPr>
          <a:lstStyle/>
          <a:p>
            <a:r>
              <a:rPr lang="en-US" dirty="0">
                <a:solidFill>
                  <a:schemeClr val="bg1"/>
                </a:solidFill>
              </a:rPr>
              <a:t>DoD DEMIL Awareness Training  (DLA DEMIL Training 101)</a:t>
            </a:r>
          </a:p>
        </p:txBody>
      </p:sp>
      <p:sp>
        <p:nvSpPr>
          <p:cNvPr id="10" name="TextBox 9">
            <a:extLst>
              <a:ext uri="{FF2B5EF4-FFF2-40B4-BE49-F238E27FC236}">
                <a16:creationId xmlns:a16="http://schemas.microsoft.com/office/drawing/2014/main" id="{1278EF2E-2827-ABF0-86F7-5F98A92CF442}"/>
              </a:ext>
            </a:extLst>
          </p:cNvPr>
          <p:cNvSpPr txBox="1"/>
          <p:nvPr userDrawn="1"/>
        </p:nvSpPr>
        <p:spPr>
          <a:xfrm>
            <a:off x="1237269"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11" name="Picture 10" descr="Logo&#10;&#10;AI-generated content may be incorrect.">
            <a:extLst>
              <a:ext uri="{FF2B5EF4-FFF2-40B4-BE49-F238E27FC236}">
                <a16:creationId xmlns:a16="http://schemas.microsoft.com/office/drawing/2014/main" id="{9D1B0D0B-C891-CF7E-AAEF-99967AB1A80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5984" y="67041"/>
            <a:ext cx="826856" cy="696913"/>
          </a:xfrm>
          <a:prstGeom prst="rect">
            <a:avLst/>
          </a:prstGeom>
        </p:spPr>
      </p:pic>
    </p:spTree>
    <p:extLst>
      <p:ext uri="{BB962C8B-B14F-4D97-AF65-F5344CB8AC3E}">
        <p14:creationId xmlns:p14="http://schemas.microsoft.com/office/powerpoint/2010/main" val="637577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4EA52-44A9-7D03-2CA6-A63B47020A8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1324A88-CBB8-A544-876E-D5BF0A6683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9E068B-662C-3E53-0B9B-DB3B83D89430}"/>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84C7D962-AC1C-DE5F-BD50-90C77D3001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E58AB2-6DE2-C738-9499-EBB0E13E8E9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511014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37F05F4-385D-18D3-8708-0B951C0857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7052969-2A79-50FA-62B4-52CDFC9306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51DFB-0D95-AFB2-EA66-B5A194BF90B2}"/>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F996C720-1437-FEDF-2452-56188827EC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C36DF7-4822-7E00-27CE-1BE4BA1BB980}"/>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29304445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58B376-9CC3-CEF9-9F8B-7186666CFC7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A0A8962-C5C2-494A-8BA0-BF0A205CBCFA}" type="datetimeFigureOut">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6/1/2026</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3" name="Footer Placeholder 2">
            <a:extLst>
              <a:ext uri="{FF2B5EF4-FFF2-40B4-BE49-F238E27FC236}">
                <a16:creationId xmlns:a16="http://schemas.microsoft.com/office/drawing/2014/main" id="{E6216DCE-C53A-2EA9-60F1-C3395E73357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Slide Number Placeholder 3">
            <a:extLst>
              <a:ext uri="{FF2B5EF4-FFF2-40B4-BE49-F238E27FC236}">
                <a16:creationId xmlns:a16="http://schemas.microsoft.com/office/drawing/2014/main" id="{9F4D40DC-BA42-C184-37D9-82779ECDADE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F59E6F-8DF0-47BE-86C1-4078A1B5EF02}" type="slidenum">
              <a:rPr kumimoji="0" lang="en-US"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pic>
        <p:nvPicPr>
          <p:cNvPr id="11" name="Picture 10" descr="Background pattern&#10;&#10;AI-generated content may be incorrect.">
            <a:extLst>
              <a:ext uri="{FF2B5EF4-FFF2-40B4-BE49-F238E27FC236}">
                <a16:creationId xmlns:a16="http://schemas.microsoft.com/office/drawing/2014/main" id="{7554556C-C036-775C-98A2-4F59A957E9CB}"/>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57000"/>
                    </a14:imgEffect>
                    <a14:imgEffect>
                      <a14:brightnessContrast bright="-34000" contrast="-77000"/>
                    </a14:imgEffect>
                  </a14:imgLayer>
                </a14:imgProps>
              </a:ext>
              <a:ext uri="{28A0092B-C50C-407E-A947-70E740481C1C}">
                <a14:useLocalDpi xmlns:a14="http://schemas.microsoft.com/office/drawing/2010/main" val="0"/>
              </a:ext>
            </a:extLst>
          </a:blip>
          <a:stretch>
            <a:fillRect/>
          </a:stretch>
        </p:blipFill>
        <p:spPr>
          <a:xfrm>
            <a:off x="293042" y="275604"/>
            <a:ext cx="11656878" cy="6459591"/>
          </a:xfrm>
          <a:prstGeom prst="rect">
            <a:avLst/>
          </a:prstGeom>
          <a:ln w="228600" cap="sq" cmpd="thickThin">
            <a:solidFill>
              <a:schemeClr val="accent1">
                <a:lumMod val="40000"/>
                <a:lumOff val="60000"/>
              </a:schemeClr>
            </a:solidFill>
            <a:prstDash val="solid"/>
            <a:miter lim="800000"/>
          </a:ln>
          <a:effectLst>
            <a:innerShdw blurRad="76200">
              <a:srgbClr val="000000"/>
            </a:innerShdw>
          </a:effectLst>
        </p:spPr>
      </p:pic>
      <p:pic>
        <p:nvPicPr>
          <p:cNvPr id="13" name="Picture 12" descr="Logo&#10;&#10;AI-generated content may be incorrect.">
            <a:extLst>
              <a:ext uri="{FF2B5EF4-FFF2-40B4-BE49-F238E27FC236}">
                <a16:creationId xmlns:a16="http://schemas.microsoft.com/office/drawing/2014/main" id="{1C615BBC-9929-2254-CB53-774C0FE0A68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365233" y="300108"/>
            <a:ext cx="1371600" cy="13716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pSp>
        <p:nvGrpSpPr>
          <p:cNvPr id="16" name="object 3">
            <a:extLst>
              <a:ext uri="{FF2B5EF4-FFF2-40B4-BE49-F238E27FC236}">
                <a16:creationId xmlns:a16="http://schemas.microsoft.com/office/drawing/2014/main" id="{4C7C0A74-1187-2AE7-70B1-8219BDC5D682}"/>
              </a:ext>
            </a:extLst>
          </p:cNvPr>
          <p:cNvGrpSpPr/>
          <p:nvPr userDrawn="1"/>
        </p:nvGrpSpPr>
        <p:grpSpPr>
          <a:xfrm>
            <a:off x="2568071" y="3239736"/>
            <a:ext cx="7055857" cy="521831"/>
            <a:chOff x="914652" y="2468258"/>
            <a:chExt cx="8215631" cy="591408"/>
          </a:xfrm>
        </p:grpSpPr>
        <p:sp>
          <p:nvSpPr>
            <p:cNvPr id="17" name="object 4">
              <a:extLst>
                <a:ext uri="{FF2B5EF4-FFF2-40B4-BE49-F238E27FC236}">
                  <a16:creationId xmlns:a16="http://schemas.microsoft.com/office/drawing/2014/main" id="{BEB65B49-B167-310D-0D51-7B4819854173}"/>
                </a:ext>
              </a:extLst>
            </p:cNvPr>
            <p:cNvSpPr/>
            <p:nvPr userDrawn="1"/>
          </p:nvSpPr>
          <p:spPr>
            <a:xfrm>
              <a:off x="914652" y="2468258"/>
              <a:ext cx="8215631" cy="577215"/>
            </a:xfrm>
            <a:custGeom>
              <a:avLst/>
              <a:gdLst/>
              <a:ahLst/>
              <a:cxnLst/>
              <a:rect l="l" t="t" r="r" b="b"/>
              <a:pathLst>
                <a:path w="8215630" h="577214">
                  <a:moveTo>
                    <a:pt x="8215630" y="0"/>
                  </a:moveTo>
                  <a:lnTo>
                    <a:pt x="0" y="0"/>
                  </a:lnTo>
                  <a:lnTo>
                    <a:pt x="0" y="577075"/>
                  </a:lnTo>
                  <a:lnTo>
                    <a:pt x="8215630" y="577075"/>
                  </a:lnTo>
                  <a:lnTo>
                    <a:pt x="8215630" y="0"/>
                  </a:lnTo>
                  <a:close/>
                </a:path>
              </a:pathLst>
            </a:custGeom>
            <a:solidFill>
              <a:srgbClr val="FFFFFF"/>
            </a:solidFill>
          </p:spPr>
          <p:txBody>
            <a:bodyPr wrap="square" lIns="0" tIns="0" rIns="0" bIns="0" rtlCol="0" anchor="ctr"/>
            <a:lstStyle/>
            <a:p>
              <a:pPr marL="457200" marR="0" lvl="1" indent="0" algn="ctr" defTabSz="914400" rtl="0" eaLnBrk="1" fontAlgn="auto" latinLnBrk="0" hangingPunct="1">
                <a:lnSpc>
                  <a:spcPct val="100000"/>
                </a:lnSpc>
                <a:spcBef>
                  <a:spcPts val="0"/>
                </a:spcBef>
                <a:spcAft>
                  <a:spcPts val="0"/>
                </a:spcAft>
                <a:buClrTx/>
                <a:buSzTx/>
                <a:buFontTx/>
                <a:buNone/>
                <a:tabLst/>
                <a:defRPr/>
              </a:pPr>
              <a:r>
                <a:rPr kumimoji="0" lang="en-US" sz="1588" b="0" i="0" u="none" strike="noStrike" kern="1200" cap="none" spc="0" normalizeH="0" baseline="0" noProof="0" dirty="0">
                  <a:ln>
                    <a:noFill/>
                  </a:ln>
                  <a:solidFill>
                    <a:prstClr val="black"/>
                  </a:solidFill>
                  <a:effectLst/>
                  <a:uLnTx/>
                  <a:uFillTx/>
                  <a:latin typeface="Aptos" panose="02110004020202020204"/>
                  <a:ea typeface="+mn-ea"/>
                  <a:cs typeface="+mn-cs"/>
                </a:rPr>
                <a:t> </a:t>
              </a:r>
              <a:endParaRPr kumimoji="0" sz="1588"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8" name="object 5">
              <a:extLst>
                <a:ext uri="{FF2B5EF4-FFF2-40B4-BE49-F238E27FC236}">
                  <a16:creationId xmlns:a16="http://schemas.microsoft.com/office/drawing/2014/main" id="{C3E028A0-1DED-CE81-EECC-774861BD4B04}"/>
                </a:ext>
              </a:extLst>
            </p:cNvPr>
            <p:cNvSpPr/>
            <p:nvPr/>
          </p:nvSpPr>
          <p:spPr>
            <a:xfrm>
              <a:off x="914653" y="2482451"/>
              <a:ext cx="8215630" cy="577215"/>
            </a:xfrm>
            <a:custGeom>
              <a:avLst/>
              <a:gdLst/>
              <a:ahLst/>
              <a:cxnLst/>
              <a:rect l="l" t="t" r="r" b="b"/>
              <a:pathLst>
                <a:path w="8215630" h="577214">
                  <a:moveTo>
                    <a:pt x="0" y="0"/>
                  </a:moveTo>
                  <a:lnTo>
                    <a:pt x="8215630" y="0"/>
                  </a:lnTo>
                  <a:lnTo>
                    <a:pt x="8215630" y="577075"/>
                  </a:lnTo>
                  <a:lnTo>
                    <a:pt x="0" y="577075"/>
                  </a:lnTo>
                  <a:lnTo>
                    <a:pt x="0" y="0"/>
                  </a:lnTo>
                  <a:close/>
                </a:path>
              </a:pathLst>
            </a:custGeom>
            <a:ln w="9525">
              <a:solidFill>
                <a:srgbClr val="000000"/>
              </a:solidFill>
            </a:ln>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588"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25" name="object 9">
            <a:extLst>
              <a:ext uri="{FF2B5EF4-FFF2-40B4-BE49-F238E27FC236}">
                <a16:creationId xmlns:a16="http://schemas.microsoft.com/office/drawing/2014/main" id="{60803AB5-0DD2-6EF1-D2E7-5FE53E7C3DEF}"/>
              </a:ext>
            </a:extLst>
          </p:cNvPr>
          <p:cNvSpPr txBox="1"/>
          <p:nvPr userDrawn="1"/>
        </p:nvSpPr>
        <p:spPr>
          <a:xfrm>
            <a:off x="2920521" y="3942353"/>
            <a:ext cx="6401920" cy="1157768"/>
          </a:xfrm>
          <a:prstGeom prst="rect">
            <a:avLst/>
          </a:prstGeom>
        </p:spPr>
        <p:txBody>
          <a:bodyPr vert="horz" wrap="square" lIns="0" tIns="34178" rIns="0" bIns="0" rtlCol="0">
            <a:spAutoFit/>
          </a:bodyPr>
          <a:lstStyle/>
          <a:p>
            <a:pPr marL="1681" marR="0" lvl="0" indent="0" algn="ctr" defTabSz="914400" rtl="0" eaLnBrk="1" fontAlgn="auto" latinLnBrk="0" hangingPunct="1">
              <a:lnSpc>
                <a:spcPct val="100000"/>
              </a:lnSpc>
              <a:spcBef>
                <a:spcPts val="269"/>
              </a:spcBef>
              <a:spcAft>
                <a:spcPts val="0"/>
              </a:spcAft>
              <a:buClrTx/>
              <a:buSzTx/>
              <a:buFontTx/>
              <a:buNone/>
              <a:tabLst/>
              <a:defRPr/>
            </a:pP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Has</a:t>
            </a:r>
            <a:r>
              <a:rPr kumimoji="0" sz="2471" b="0" i="1" u="none" strike="noStrike" kern="1200" cap="none" spc="-84"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succesfully</a:t>
            </a:r>
            <a:r>
              <a:rPr kumimoji="0" sz="2471" b="0" i="1" u="none" strike="noStrike" kern="1200" cap="none" spc="-106"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0" normalizeH="0" baseline="0" noProof="0" dirty="0">
                <a:ln>
                  <a:noFill/>
                </a:ln>
                <a:solidFill>
                  <a:prstClr val="black"/>
                </a:solidFill>
                <a:effectLst/>
                <a:uLnTx/>
                <a:uFillTx/>
                <a:latin typeface="Times New Roman"/>
                <a:ea typeface="+mn-ea"/>
                <a:cs typeface="Times New Roman"/>
              </a:rPr>
              <a:t>completed</a:t>
            </a:r>
            <a:r>
              <a:rPr kumimoji="0" sz="2471" b="0" i="1" u="none" strike="noStrike" kern="1200" cap="none" spc="-79" normalizeH="0" baseline="0" noProof="0" dirty="0">
                <a:ln>
                  <a:noFill/>
                </a:ln>
                <a:solidFill>
                  <a:prstClr val="black"/>
                </a:solidFill>
                <a:effectLst/>
                <a:uLnTx/>
                <a:uFillTx/>
                <a:latin typeface="Times New Roman"/>
                <a:ea typeface="+mn-ea"/>
                <a:cs typeface="Times New Roman"/>
              </a:rPr>
              <a:t> </a:t>
            </a:r>
            <a:r>
              <a:rPr kumimoji="0" sz="2471" b="0" i="1" u="none" strike="noStrike" kern="1200" cap="none" spc="-22" normalizeH="0" baseline="0" noProof="0" dirty="0">
                <a:ln>
                  <a:noFill/>
                </a:ln>
                <a:solidFill>
                  <a:prstClr val="black"/>
                </a:solidFill>
                <a:effectLst/>
                <a:uLnTx/>
                <a:uFillTx/>
                <a:latin typeface="Times New Roman"/>
                <a:ea typeface="+mn-ea"/>
                <a:cs typeface="Times New Roman"/>
              </a:rPr>
              <a:t>the</a:t>
            </a:r>
            <a:endParaRPr kumimoji="0" lang="en-US" sz="2471" b="0" i="1" u="none" strike="noStrike" kern="1200" cap="none" spc="-22" normalizeH="0" baseline="0" noProof="0" dirty="0">
              <a:ln>
                <a:noFill/>
              </a:ln>
              <a:solidFill>
                <a:prstClr val="black"/>
              </a:solidFill>
              <a:effectLst/>
              <a:uLnTx/>
              <a:uFillTx/>
              <a:latin typeface="Times New Roman"/>
              <a:ea typeface="+mn-ea"/>
              <a:cs typeface="Times New Roman"/>
            </a:endParaRPr>
          </a:p>
          <a:p>
            <a:pPr marL="1681" marR="0" lvl="0" indent="0" algn="ctr" defTabSz="914400" rtl="0" eaLnBrk="1" fontAlgn="auto" latinLnBrk="0" hangingPunct="1">
              <a:lnSpc>
                <a:spcPct val="100000"/>
              </a:lnSpc>
              <a:spcBef>
                <a:spcPts val="269"/>
              </a:spcBef>
              <a:spcAft>
                <a:spcPts val="0"/>
              </a:spcAft>
              <a:buClrTx/>
              <a:buSzTx/>
              <a:buFontTx/>
              <a:buNone/>
              <a:tabLst/>
              <a:defRPr/>
            </a:pPr>
            <a:r>
              <a:rPr kumimoji="0" lang="en-US" sz="2471" b="1" i="1" u="none" strike="noStrike" kern="1200" cap="none" spc="-22" normalizeH="0" baseline="0" noProof="0" dirty="0" err="1">
                <a:ln>
                  <a:noFill/>
                </a:ln>
                <a:solidFill>
                  <a:prstClr val="black"/>
                </a:solidFill>
                <a:effectLst/>
                <a:uLnTx/>
                <a:uFillTx/>
                <a:latin typeface="Times New Roman"/>
                <a:ea typeface="+mn-ea"/>
                <a:cs typeface="Times New Roman"/>
              </a:rPr>
              <a:t>D</a:t>
            </a:r>
            <a:r>
              <a:rPr kumimoji="0" sz="2471" b="1" i="1" u="none" strike="noStrike" kern="1200" cap="none" spc="0" normalizeH="0" baseline="0" noProof="0" dirty="0" err="1">
                <a:ln>
                  <a:noFill/>
                </a:ln>
                <a:solidFill>
                  <a:prstClr val="black"/>
                </a:solidFill>
                <a:effectLst/>
                <a:uLnTx/>
                <a:uFillTx/>
                <a:latin typeface="Times New Roman"/>
                <a:ea typeface="+mn-ea"/>
                <a:cs typeface="Times New Roman"/>
              </a:rPr>
              <a:t>oW</a:t>
            </a:r>
            <a:r>
              <a:rPr kumimoji="0" sz="2471" b="1" i="1" u="none" strike="noStrike" kern="1200" cap="none" spc="-124" normalizeH="0" baseline="0" noProof="0" dirty="0">
                <a:ln>
                  <a:noFill/>
                </a:ln>
                <a:solidFill>
                  <a:prstClr val="black"/>
                </a:solidFill>
                <a:effectLst/>
                <a:uLnTx/>
                <a:uFillTx/>
                <a:latin typeface="Times New Roman"/>
                <a:ea typeface="+mn-ea"/>
                <a:cs typeface="Times New Roman"/>
              </a:rPr>
              <a:t> </a:t>
            </a:r>
            <a:r>
              <a:rPr kumimoji="0" sz="2471" b="1" i="1" u="none" strike="noStrike" kern="1200" cap="none" spc="-9" normalizeH="0" baseline="0" noProof="0" dirty="0">
                <a:ln>
                  <a:noFill/>
                </a:ln>
                <a:solidFill>
                  <a:prstClr val="black"/>
                </a:solidFill>
                <a:effectLst/>
                <a:uLnTx/>
                <a:uFillTx/>
                <a:latin typeface="Times New Roman"/>
                <a:ea typeface="+mn-ea"/>
                <a:cs typeface="Times New Roman"/>
              </a:rPr>
              <a:t>Demilitarization</a:t>
            </a:r>
            <a:r>
              <a:rPr kumimoji="0" lang="en-US" sz="2471" b="1" i="1" u="none" strike="noStrike" kern="1200" cap="none" spc="-9" normalizeH="0" baseline="0" noProof="0" dirty="0">
                <a:ln>
                  <a:noFill/>
                </a:ln>
                <a:solidFill>
                  <a:prstClr val="black"/>
                </a:solidFill>
                <a:effectLst/>
                <a:uLnTx/>
                <a:uFillTx/>
                <a:latin typeface="Times New Roman"/>
                <a:ea typeface="+mn-ea"/>
                <a:cs typeface="Times New Roman"/>
              </a:rPr>
              <a:t> 101 Program training </a:t>
            </a:r>
            <a:endParaRPr kumimoji="0" sz="2471" b="0" i="0" u="none" strike="noStrike" kern="1200" cap="none" spc="0" normalizeH="0" baseline="0" noProof="0" dirty="0">
              <a:ln>
                <a:noFill/>
              </a:ln>
              <a:solidFill>
                <a:prstClr val="black"/>
              </a:solidFill>
              <a:effectLst/>
              <a:uLnTx/>
              <a:uFillTx/>
              <a:latin typeface="Times New Roman"/>
              <a:ea typeface="+mn-ea"/>
              <a:cs typeface="Times New Roman"/>
            </a:endParaRPr>
          </a:p>
          <a:p>
            <a:pPr marL="0" marR="0" lvl="0" indent="0" algn="ctr" defTabSz="914400" rtl="0" eaLnBrk="1" fontAlgn="auto" latinLnBrk="0" hangingPunct="1">
              <a:lnSpc>
                <a:spcPct val="100000"/>
              </a:lnSpc>
              <a:spcBef>
                <a:spcPts val="190"/>
              </a:spcBef>
              <a:spcAft>
                <a:spcPts val="0"/>
              </a:spcAft>
              <a:buClrTx/>
              <a:buSzTx/>
              <a:buFontTx/>
              <a:buNone/>
              <a:tabLst/>
              <a:defRPr/>
            </a:pP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And</a:t>
            </a:r>
            <a:r>
              <a:rPr kumimoji="0" sz="1941" b="0" i="0" u="none" strike="noStrike" kern="1200" cap="none" spc="-75"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is</a:t>
            </a:r>
            <a:r>
              <a:rPr kumimoji="0" sz="1941" b="0" i="0" u="none" strike="noStrike" kern="1200" cap="none" spc="-79"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here</a:t>
            </a:r>
            <a:r>
              <a:rPr kumimoji="0" sz="1941" b="0" i="0" u="none" strike="noStrike" kern="1200" cap="none" spc="-84"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with</a:t>
            </a:r>
            <a:r>
              <a:rPr kumimoji="0" sz="1941" b="0" i="0" u="none" strike="noStrike" kern="1200" cap="none" spc="-66"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awarded</a:t>
            </a:r>
            <a:r>
              <a:rPr kumimoji="0" sz="1941" b="0" i="0" u="none" strike="noStrike" kern="1200" cap="none" spc="-62"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this</a:t>
            </a:r>
            <a:r>
              <a:rPr kumimoji="0" sz="1941" b="0" i="0" u="none" strike="noStrike" kern="1200" cap="none" spc="-84"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certificate</a:t>
            </a:r>
            <a:r>
              <a:rPr kumimoji="0" sz="1941" b="0" i="0" u="none" strike="noStrike" kern="1200" cap="none" spc="-57"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0" normalizeH="0" baseline="0" noProof="0" dirty="0">
                <a:ln>
                  <a:noFill/>
                </a:ln>
                <a:solidFill>
                  <a:prstClr val="black"/>
                </a:solidFill>
                <a:effectLst/>
                <a:uLnTx/>
                <a:uFillTx/>
                <a:latin typeface="Times New Roman"/>
                <a:ea typeface="+mn-ea"/>
                <a:cs typeface="Times New Roman"/>
              </a:rPr>
              <a:t>of</a:t>
            </a:r>
            <a:r>
              <a:rPr kumimoji="0" sz="1941" b="0" i="0" u="none" strike="noStrike" kern="1200" cap="none" spc="-75" normalizeH="0" baseline="0" noProof="0" dirty="0">
                <a:ln>
                  <a:noFill/>
                </a:ln>
                <a:solidFill>
                  <a:prstClr val="black"/>
                </a:solidFill>
                <a:effectLst/>
                <a:uLnTx/>
                <a:uFillTx/>
                <a:latin typeface="Times New Roman"/>
                <a:ea typeface="+mn-ea"/>
                <a:cs typeface="Times New Roman"/>
              </a:rPr>
              <a:t> </a:t>
            </a:r>
            <a:r>
              <a:rPr kumimoji="0" sz="1941" b="0" i="0" u="none" strike="noStrike" kern="1200" cap="none" spc="-9" normalizeH="0" baseline="0" noProof="0" dirty="0">
                <a:ln>
                  <a:noFill/>
                </a:ln>
                <a:solidFill>
                  <a:prstClr val="black"/>
                </a:solidFill>
                <a:effectLst/>
                <a:uLnTx/>
                <a:uFillTx/>
                <a:latin typeface="Times New Roman"/>
                <a:ea typeface="+mn-ea"/>
                <a:cs typeface="Times New Roman"/>
              </a:rPr>
              <a:t>trainin</a:t>
            </a:r>
            <a:r>
              <a:rPr kumimoji="0" lang="en-US" sz="1941" b="0" i="0" u="none" strike="noStrike" kern="1200" cap="none" spc="-9" normalizeH="0" baseline="0" noProof="0" dirty="0">
                <a:ln>
                  <a:noFill/>
                </a:ln>
                <a:solidFill>
                  <a:prstClr val="black"/>
                </a:solidFill>
                <a:effectLst/>
                <a:uLnTx/>
                <a:uFillTx/>
                <a:latin typeface="Times New Roman"/>
                <a:ea typeface="+mn-ea"/>
                <a:cs typeface="Times New Roman"/>
              </a:rPr>
              <a:t>g</a:t>
            </a:r>
            <a:endParaRPr kumimoji="0" sz="1941" b="0" i="0" u="none" strike="noStrike" kern="1200" cap="none" spc="0" normalizeH="0" baseline="0" noProof="0" dirty="0">
              <a:ln>
                <a:noFill/>
              </a:ln>
              <a:solidFill>
                <a:prstClr val="black"/>
              </a:solidFill>
              <a:effectLst/>
              <a:uLnTx/>
              <a:uFillTx/>
              <a:latin typeface="Times New Roman"/>
              <a:ea typeface="+mn-ea"/>
              <a:cs typeface="Times New Roman"/>
            </a:endParaRPr>
          </a:p>
        </p:txBody>
      </p:sp>
      <p:sp>
        <p:nvSpPr>
          <p:cNvPr id="29" name="object 14">
            <a:extLst>
              <a:ext uri="{FF2B5EF4-FFF2-40B4-BE49-F238E27FC236}">
                <a16:creationId xmlns:a16="http://schemas.microsoft.com/office/drawing/2014/main" id="{AE05935D-9940-27C5-6C0C-877E74F3BC37}"/>
              </a:ext>
            </a:extLst>
          </p:cNvPr>
          <p:cNvSpPr txBox="1"/>
          <p:nvPr userDrawn="1"/>
        </p:nvSpPr>
        <p:spPr>
          <a:xfrm>
            <a:off x="381000" y="6032857"/>
            <a:ext cx="2642907" cy="618999"/>
          </a:xfrm>
          <a:prstGeom prst="rect">
            <a:avLst/>
          </a:prstGeom>
        </p:spPr>
        <p:txBody>
          <a:bodyPr vert="horz" wrap="square" lIns="0" tIns="22971" rIns="0" bIns="0" rtlCol="0">
            <a:spAutoFit/>
          </a:bodyPr>
          <a:lstStyle/>
          <a:p>
            <a:pPr marL="0" marR="0" lvl="0" indent="0" algn="ctr" defTabSz="914400" rtl="0" eaLnBrk="1" fontAlgn="auto" latinLnBrk="0" hangingPunct="1">
              <a:lnSpc>
                <a:spcPct val="100000"/>
              </a:lnSpc>
              <a:spcBef>
                <a:spcPts val="180"/>
              </a:spcBef>
              <a:spcAft>
                <a:spcPts val="0"/>
              </a:spcAft>
              <a:buClrTx/>
              <a:buSzTx/>
              <a:buFontTx/>
              <a:buNone/>
              <a:tabLst/>
              <a:defRPr/>
            </a:pPr>
            <a:r>
              <a:rPr kumimoji="0" sz="1235" b="0" i="0" u="none" strike="noStrike" kern="1200" cap="none" spc="0" normalizeH="0" baseline="0" noProof="0" dirty="0">
                <a:ln>
                  <a:noFill/>
                </a:ln>
                <a:solidFill>
                  <a:prstClr val="black"/>
                </a:solidFill>
                <a:effectLst/>
                <a:uLnTx/>
                <a:uFillTx/>
                <a:latin typeface="Calibri"/>
                <a:ea typeface="+mn-ea"/>
                <a:cs typeface="Calibri"/>
              </a:rPr>
              <a:t>JAMES</a:t>
            </a:r>
            <a:r>
              <a:rPr kumimoji="0" sz="1235" b="0" i="0" u="none" strike="noStrike" kern="1200" cap="none" spc="40"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L.</a:t>
            </a:r>
            <a:r>
              <a:rPr kumimoji="0" sz="1235" b="0" i="0" u="none" strike="noStrike" kern="1200" cap="none" spc="93" normalizeH="0" baseline="0" noProof="0" dirty="0">
                <a:ln>
                  <a:noFill/>
                </a:ln>
                <a:solidFill>
                  <a:prstClr val="black"/>
                </a:solidFill>
                <a:effectLst/>
                <a:uLnTx/>
                <a:uFillTx/>
                <a:latin typeface="Calibri"/>
                <a:ea typeface="+mn-ea"/>
                <a:cs typeface="Calibri"/>
              </a:rPr>
              <a:t> </a:t>
            </a:r>
            <a:r>
              <a:rPr kumimoji="0" sz="1235" b="0" i="0" u="none" strike="noStrike" kern="1200" cap="none" spc="26" normalizeH="0" baseline="0" noProof="0" dirty="0">
                <a:ln>
                  <a:noFill/>
                </a:ln>
                <a:solidFill>
                  <a:prstClr val="black"/>
                </a:solidFill>
                <a:effectLst/>
                <a:uLnTx/>
                <a:uFillTx/>
                <a:latin typeface="Calibri"/>
                <a:ea typeface="+mn-ea"/>
                <a:cs typeface="Calibri"/>
              </a:rPr>
              <a:t>REED</a:t>
            </a:r>
            <a:endParaRPr kumimoji="0" lang="en-US" sz="1235" b="0" i="0" u="none" strike="noStrike" kern="1200" cap="none" spc="26" normalizeH="0" baseline="0" noProof="0" dirty="0">
              <a:ln>
                <a:noFill/>
              </a:ln>
              <a:solidFill>
                <a:prstClr val="black"/>
              </a:solidFill>
              <a:effectLst/>
              <a:uLnTx/>
              <a:uFillTx/>
              <a:latin typeface="Calibri"/>
              <a:ea typeface="+mn-ea"/>
              <a:cs typeface="Calibri"/>
            </a:endParaRPr>
          </a:p>
          <a:p>
            <a:pPr marL="0" marR="0" lvl="0" indent="0" algn="ctr" defTabSz="914400" rtl="0" eaLnBrk="1" fontAlgn="auto" latinLnBrk="0" hangingPunct="1">
              <a:lnSpc>
                <a:spcPct val="100000"/>
              </a:lnSpc>
              <a:spcBef>
                <a:spcPts val="180"/>
              </a:spcBef>
              <a:spcAft>
                <a:spcPts val="0"/>
              </a:spcAft>
              <a:buClrTx/>
              <a:buSzTx/>
              <a:buFontTx/>
              <a:buNone/>
              <a:tabLst/>
              <a:defRPr/>
            </a:pPr>
            <a:r>
              <a:rPr kumimoji="0" sz="1235" b="0" i="0" u="none" strike="noStrike" kern="1200" cap="none" spc="0" normalizeH="0" baseline="0" noProof="0" dirty="0">
                <a:ln>
                  <a:noFill/>
                </a:ln>
                <a:solidFill>
                  <a:prstClr val="black"/>
                </a:solidFill>
                <a:effectLst/>
                <a:uLnTx/>
                <a:uFillTx/>
                <a:latin typeface="Calibri"/>
                <a:ea typeface="+mn-ea"/>
                <a:cs typeface="Calibri"/>
              </a:rPr>
              <a:t>DoW</a:t>
            </a:r>
            <a:r>
              <a:rPr kumimoji="0" sz="1235" b="0" i="0" u="none" strike="noStrike" kern="1200" cap="none" spc="128"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Demilitarization</a:t>
            </a:r>
            <a:r>
              <a:rPr kumimoji="0" sz="1235" b="0" i="0" u="none" strike="noStrike" kern="1200" cap="none" spc="115"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Program</a:t>
            </a:r>
            <a:r>
              <a:rPr kumimoji="0" sz="1235" b="0" i="0" u="none" strike="noStrike" kern="1200" cap="none" spc="110" normalizeH="0" baseline="0" noProof="0" dirty="0">
                <a:ln>
                  <a:noFill/>
                </a:ln>
                <a:solidFill>
                  <a:prstClr val="black"/>
                </a:solidFill>
                <a:effectLst/>
                <a:uLnTx/>
                <a:uFillTx/>
                <a:latin typeface="Calibri"/>
                <a:ea typeface="+mn-ea"/>
                <a:cs typeface="Calibri"/>
              </a:rPr>
              <a:t> </a:t>
            </a:r>
            <a:r>
              <a:rPr kumimoji="0" sz="1235" b="0" i="0" u="none" strike="noStrike" kern="1200" cap="none" spc="-9" normalizeH="0" baseline="0" noProof="0" dirty="0">
                <a:ln>
                  <a:noFill/>
                </a:ln>
                <a:solidFill>
                  <a:prstClr val="black"/>
                </a:solidFill>
                <a:effectLst/>
                <a:uLnTx/>
                <a:uFillTx/>
                <a:latin typeface="Calibri"/>
                <a:ea typeface="+mn-ea"/>
                <a:cs typeface="Calibri"/>
              </a:rPr>
              <a:t>Manager </a:t>
            </a:r>
            <a:r>
              <a:rPr kumimoji="0" sz="1235" b="0" i="0" u="none" strike="noStrike" kern="1200" cap="none" spc="0" normalizeH="0" baseline="0" noProof="0" dirty="0">
                <a:ln>
                  <a:noFill/>
                </a:ln>
                <a:solidFill>
                  <a:prstClr val="black"/>
                </a:solidFill>
                <a:effectLst/>
                <a:uLnTx/>
                <a:uFillTx/>
                <a:latin typeface="Calibri"/>
                <a:ea typeface="+mn-ea"/>
                <a:cs typeface="Calibri"/>
              </a:rPr>
              <a:t>HQ,</a:t>
            </a:r>
            <a:r>
              <a:rPr kumimoji="0" sz="1235" b="0" i="0" u="none" strike="noStrike" kern="1200" cap="none" spc="124" normalizeH="0" baseline="0" noProof="0" dirty="0">
                <a:ln>
                  <a:noFill/>
                </a:ln>
                <a:solidFill>
                  <a:prstClr val="black"/>
                </a:solidFill>
                <a:effectLst/>
                <a:uLnTx/>
                <a:uFillTx/>
                <a:latin typeface="Calibri"/>
                <a:ea typeface="+mn-ea"/>
                <a:cs typeface="Calibri"/>
              </a:rPr>
              <a:t> </a:t>
            </a:r>
            <a:r>
              <a:rPr kumimoji="0" sz="1235" b="0" i="0" u="none" strike="noStrike" kern="1200" cap="none" spc="0" normalizeH="0" baseline="0" noProof="0" dirty="0">
                <a:ln>
                  <a:noFill/>
                </a:ln>
                <a:solidFill>
                  <a:prstClr val="black"/>
                </a:solidFill>
                <a:effectLst/>
                <a:uLnTx/>
                <a:uFillTx/>
                <a:latin typeface="Calibri"/>
                <a:ea typeface="+mn-ea"/>
                <a:cs typeface="Calibri"/>
              </a:rPr>
              <a:t>Defense</a:t>
            </a:r>
            <a:r>
              <a:rPr kumimoji="0" sz="1235" b="0" i="0" u="none" strike="noStrike" kern="1200" cap="none" spc="84" normalizeH="0" baseline="0" noProof="0" dirty="0">
                <a:ln>
                  <a:noFill/>
                </a:ln>
                <a:solidFill>
                  <a:prstClr val="black"/>
                </a:solidFill>
                <a:effectLst/>
                <a:uLnTx/>
                <a:uFillTx/>
                <a:latin typeface="Calibri"/>
                <a:ea typeface="+mn-ea"/>
                <a:cs typeface="Calibri"/>
              </a:rPr>
              <a:t> </a:t>
            </a:r>
            <a:r>
              <a:rPr kumimoji="0" sz="1235" b="0" i="0" u="none" strike="noStrike" kern="1200" cap="none" spc="40" normalizeH="0" baseline="0" noProof="0" dirty="0">
                <a:ln>
                  <a:noFill/>
                </a:ln>
                <a:solidFill>
                  <a:prstClr val="black"/>
                </a:solidFill>
                <a:effectLst/>
                <a:uLnTx/>
                <a:uFillTx/>
                <a:latin typeface="Calibri"/>
                <a:ea typeface="+mn-ea"/>
                <a:cs typeface="Calibri"/>
              </a:rPr>
              <a:t>Logis</a:t>
            </a:r>
            <a:r>
              <a:rPr kumimoji="0" lang="en-US" sz="1235" b="0" i="0" u="none" strike="noStrike" kern="1200" cap="none" spc="40" normalizeH="0" baseline="0" noProof="0" dirty="0">
                <a:ln>
                  <a:noFill/>
                </a:ln>
                <a:solidFill>
                  <a:prstClr val="black"/>
                </a:solidFill>
                <a:effectLst/>
                <a:uLnTx/>
                <a:uFillTx/>
                <a:latin typeface="Calibri"/>
                <a:ea typeface="+mn-ea"/>
                <a:cs typeface="Calibri"/>
              </a:rPr>
              <a:t>t</a:t>
            </a:r>
            <a:r>
              <a:rPr kumimoji="0" sz="1235" b="0" i="0" u="none" strike="noStrike" kern="1200" cap="none" spc="40" normalizeH="0" baseline="0" noProof="0" dirty="0">
                <a:ln>
                  <a:noFill/>
                </a:ln>
                <a:solidFill>
                  <a:prstClr val="black"/>
                </a:solidFill>
                <a:effectLst/>
                <a:uLnTx/>
                <a:uFillTx/>
                <a:latin typeface="Calibri"/>
                <a:ea typeface="+mn-ea"/>
                <a:cs typeface="Calibri"/>
              </a:rPr>
              <a:t>ics</a:t>
            </a:r>
            <a:r>
              <a:rPr kumimoji="0" sz="1235" b="0" i="0" u="none" strike="noStrike" kern="1200" cap="none" spc="110" normalizeH="0" baseline="0" noProof="0" dirty="0">
                <a:ln>
                  <a:noFill/>
                </a:ln>
                <a:solidFill>
                  <a:prstClr val="black"/>
                </a:solidFill>
                <a:effectLst/>
                <a:uLnTx/>
                <a:uFillTx/>
                <a:latin typeface="Calibri"/>
                <a:ea typeface="+mn-ea"/>
                <a:cs typeface="Calibri"/>
              </a:rPr>
              <a:t> </a:t>
            </a:r>
            <a:r>
              <a:rPr kumimoji="0" sz="1235" b="0" i="0" u="none" strike="noStrike" kern="1200" cap="none" spc="-9" normalizeH="0" baseline="0" noProof="0" dirty="0">
                <a:ln>
                  <a:noFill/>
                </a:ln>
                <a:solidFill>
                  <a:prstClr val="black"/>
                </a:solidFill>
                <a:effectLst/>
                <a:uLnTx/>
                <a:uFillTx/>
                <a:latin typeface="Calibri"/>
                <a:ea typeface="+mn-ea"/>
                <a:cs typeface="Calibri"/>
              </a:rPr>
              <a:t>Agency</a:t>
            </a:r>
            <a:endParaRPr kumimoji="0" sz="1235" b="0" i="0" u="none" strike="noStrike" kern="1200" cap="none" spc="0" normalizeH="0" baseline="0" noProof="0" dirty="0">
              <a:ln>
                <a:noFill/>
              </a:ln>
              <a:solidFill>
                <a:prstClr val="black"/>
              </a:solidFill>
              <a:effectLst/>
              <a:uLnTx/>
              <a:uFillTx/>
              <a:latin typeface="Calibri"/>
              <a:ea typeface="+mn-ea"/>
              <a:cs typeface="Calibri"/>
            </a:endParaRPr>
          </a:p>
        </p:txBody>
      </p:sp>
      <p:pic>
        <p:nvPicPr>
          <p:cNvPr id="30" name="Picture 29">
            <a:extLst>
              <a:ext uri="{FF2B5EF4-FFF2-40B4-BE49-F238E27FC236}">
                <a16:creationId xmlns:a16="http://schemas.microsoft.com/office/drawing/2014/main" id="{587A7F26-613E-F9DA-787C-7E3BF81B23E8}"/>
              </a:ext>
            </a:extLst>
          </p:cNvPr>
          <p:cNvPicPr>
            <a:picLocks noChangeAspect="1"/>
          </p:cNvPicPr>
          <p:nvPr userDrawn="1"/>
        </p:nvPicPr>
        <p:blipFill>
          <a:blip r:embed="rId5"/>
          <a:stretch>
            <a:fillRect/>
          </a:stretch>
        </p:blipFill>
        <p:spPr>
          <a:xfrm>
            <a:off x="1386402" y="5782899"/>
            <a:ext cx="762066" cy="249958"/>
          </a:xfrm>
          <a:prstGeom prst="rect">
            <a:avLst/>
          </a:prstGeom>
        </p:spPr>
      </p:pic>
      <p:sp>
        <p:nvSpPr>
          <p:cNvPr id="32" name="TextBox 31">
            <a:extLst>
              <a:ext uri="{FF2B5EF4-FFF2-40B4-BE49-F238E27FC236}">
                <a16:creationId xmlns:a16="http://schemas.microsoft.com/office/drawing/2014/main" id="{1E3ED46C-D7BE-10E8-3B9F-2BC29BF5908B}"/>
              </a:ext>
            </a:extLst>
          </p:cNvPr>
          <p:cNvSpPr txBox="1"/>
          <p:nvPr userDrawn="1"/>
        </p:nvSpPr>
        <p:spPr>
          <a:xfrm>
            <a:off x="8312727" y="5907878"/>
            <a:ext cx="3279009" cy="36933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0D65A14-E0AD-4482-8C3B-B70F30BAFFC5}" type="datetime2">
              <a:rPr kumimoji="0" lang="en-US" sz="18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June 1, 2026</a:t>
            </a:fld>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33" name="TextBox 32">
            <a:extLst>
              <a:ext uri="{FF2B5EF4-FFF2-40B4-BE49-F238E27FC236}">
                <a16:creationId xmlns:a16="http://schemas.microsoft.com/office/drawing/2014/main" id="{E5B2DA21-D2F3-2A6C-2763-ED1B410F96BA}"/>
              </a:ext>
            </a:extLst>
          </p:cNvPr>
          <p:cNvSpPr txBox="1"/>
          <p:nvPr userDrawn="1"/>
        </p:nvSpPr>
        <p:spPr>
          <a:xfrm>
            <a:off x="9623928" y="6344088"/>
            <a:ext cx="74227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rPr>
              <a:t>Date</a:t>
            </a:r>
          </a:p>
        </p:txBody>
      </p:sp>
      <p:sp>
        <p:nvSpPr>
          <p:cNvPr id="35" name="TextBox 34">
            <a:extLst>
              <a:ext uri="{FF2B5EF4-FFF2-40B4-BE49-F238E27FC236}">
                <a16:creationId xmlns:a16="http://schemas.microsoft.com/office/drawing/2014/main" id="{B65D9CC8-4E60-C4DA-E395-47FCD8654C88}"/>
              </a:ext>
            </a:extLst>
          </p:cNvPr>
          <p:cNvSpPr txBox="1"/>
          <p:nvPr userDrawn="1"/>
        </p:nvSpPr>
        <p:spPr>
          <a:xfrm>
            <a:off x="605608" y="1886308"/>
            <a:ext cx="11031747" cy="1213153"/>
          </a:xfrm>
          <a:prstGeom prst="rect">
            <a:avLst/>
          </a:prstGeom>
          <a:noFill/>
        </p:spPr>
        <p:txBody>
          <a:bodyPr wrap="square">
            <a:spAutoFit/>
          </a:bodyPr>
          <a:lstStyle/>
          <a:p>
            <a:pPr marL="0" marR="0" lvl="0" indent="0" algn="ctr" defTabSz="914400" rtl="0" eaLnBrk="1" fontAlgn="auto" latinLnBrk="0" hangingPunct="1">
              <a:lnSpc>
                <a:spcPct val="100000"/>
              </a:lnSpc>
              <a:spcBef>
                <a:spcPts val="88"/>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The</a:t>
            </a:r>
            <a:r>
              <a:rPr kumimoji="0" lang="en-US" sz="4400" b="0" i="0" u="none" strike="noStrike" kern="1200" cap="none" spc="-13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DoW</a:t>
            </a:r>
            <a:r>
              <a:rPr kumimoji="0" lang="en-US" sz="4400" b="0" i="0" u="none" strike="noStrike" kern="1200" cap="none" spc="-18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Demilitarization</a:t>
            </a:r>
            <a:r>
              <a:rPr kumimoji="0" lang="en-US" sz="4400" b="0" i="0" u="none" strike="noStrike" kern="1200" cap="none" spc="-93"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Program</a:t>
            </a:r>
            <a:r>
              <a:rPr kumimoji="0" lang="en-US" sz="4400" b="0" i="0" u="none" strike="noStrike" kern="1200" cap="none" spc="-11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400" b="0" i="0" u="none" strike="noStrike" kern="1200" cap="none" spc="-9"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Manager</a:t>
            </a:r>
          </a:p>
          <a:p>
            <a:pPr marL="28576" marR="0" lvl="0" indent="0" algn="ctr" defTabSz="914400" rtl="0" eaLnBrk="1" fontAlgn="auto" latinLnBrk="0" hangingPunct="1">
              <a:lnSpc>
                <a:spcPct val="100000"/>
              </a:lnSpc>
              <a:spcBef>
                <a:spcPts val="128"/>
              </a:spcBef>
              <a:spcAft>
                <a:spcPts val="0"/>
              </a:spcAft>
              <a:buClrTx/>
              <a:buSzTx/>
              <a:buFontTx/>
              <a:buNone/>
              <a:tabLst/>
              <a:defRPr/>
            </a:pPr>
            <a:r>
              <a:rPr kumimoji="0" lang="en-US" sz="2800" b="0"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Certifies</a:t>
            </a:r>
            <a:r>
              <a:rPr kumimoji="0" lang="en-US" sz="2800" b="0" i="1" u="none" strike="noStrike" kern="1200" cap="none" spc="-62"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0" i="1" u="none" strike="noStrike" kern="1200" cap="none" spc="-18"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that</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502145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9A594-A9AF-11AE-D640-102606CD35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2D8182-6255-3C97-5669-76EC141C997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6180334-664A-8ACF-34E8-FBC23A0C35EF}"/>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23FC7064-2F75-32A2-D56B-85AAE88203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7D1399-4F2B-F115-CBE3-FFD9574ABA1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7" name="TextBox 6">
            <a:extLst>
              <a:ext uri="{FF2B5EF4-FFF2-40B4-BE49-F238E27FC236}">
                <a16:creationId xmlns:a16="http://schemas.microsoft.com/office/drawing/2014/main" id="{4C7BBE7D-59B6-5345-0B04-0BA3108AF4B0}"/>
              </a:ext>
            </a:extLst>
          </p:cNvPr>
          <p:cNvSpPr txBox="1"/>
          <p:nvPr userDrawn="1"/>
        </p:nvSpPr>
        <p:spPr>
          <a:xfrm>
            <a:off x="820615" y="136525"/>
            <a:ext cx="7789985" cy="646331"/>
          </a:xfrm>
          <a:prstGeom prst="rect">
            <a:avLst/>
          </a:prstGeom>
          <a:noFill/>
        </p:spPr>
        <p:txBody>
          <a:bodyPr wrap="square" rtlCol="0">
            <a:spAutoFit/>
          </a:bodyPr>
          <a:lstStyle/>
          <a:p>
            <a:r>
              <a:rPr lang="en-US" dirty="0">
                <a:solidFill>
                  <a:schemeClr val="bg1"/>
                </a:solidFill>
              </a:rPr>
              <a:t>Defense Demilitarization Program Course (DDPC) – Refresher</a:t>
            </a:r>
          </a:p>
          <a:p>
            <a:r>
              <a:rPr lang="en-US" dirty="0">
                <a:solidFill>
                  <a:schemeClr val="bg1"/>
                </a:solidFill>
              </a:rPr>
              <a:t> </a:t>
            </a:r>
          </a:p>
        </p:txBody>
      </p:sp>
      <p:pic>
        <p:nvPicPr>
          <p:cNvPr id="8" name="Picture 7" descr="A picture containing text, screenshot, display&#10;&#10;AI-generated content may be incorrect.">
            <a:extLst>
              <a:ext uri="{FF2B5EF4-FFF2-40B4-BE49-F238E27FC236}">
                <a16:creationId xmlns:a16="http://schemas.microsoft.com/office/drawing/2014/main" id="{DB483B58-C67C-D591-9BD1-347B983AE9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9" name="TextBox 8">
            <a:extLst>
              <a:ext uri="{FF2B5EF4-FFF2-40B4-BE49-F238E27FC236}">
                <a16:creationId xmlns:a16="http://schemas.microsoft.com/office/drawing/2014/main" id="{45A6E3D8-FA5B-FE77-C405-DBA1952B5C8D}"/>
              </a:ext>
            </a:extLst>
          </p:cNvPr>
          <p:cNvSpPr txBox="1"/>
          <p:nvPr userDrawn="1"/>
        </p:nvSpPr>
        <p:spPr>
          <a:xfrm>
            <a:off x="1063869" y="103404"/>
            <a:ext cx="7789985" cy="646331"/>
          </a:xfrm>
          <a:prstGeom prst="rect">
            <a:avLst/>
          </a:prstGeom>
          <a:noFill/>
        </p:spPr>
        <p:txBody>
          <a:bodyPr wrap="square" rtlCol="0">
            <a:spAutoFit/>
          </a:bodyPr>
          <a:lstStyle/>
          <a:p>
            <a:r>
              <a:rPr lang="en-US" dirty="0">
                <a:solidFill>
                  <a:schemeClr val="bg1"/>
                </a:solidFill>
              </a:rPr>
              <a:t>DoW DEMIL Awareness Training  (DEMIL Training 101)</a:t>
            </a:r>
          </a:p>
          <a:p>
            <a:r>
              <a:rPr lang="en-US" dirty="0">
                <a:solidFill>
                  <a:schemeClr val="bg1"/>
                </a:solidFill>
              </a:rPr>
              <a:t> </a:t>
            </a:r>
          </a:p>
        </p:txBody>
      </p:sp>
      <p:pic>
        <p:nvPicPr>
          <p:cNvPr id="10" name="Picture 9" descr="Logo&#10;&#10;AI-generated content may be incorrect.">
            <a:extLst>
              <a:ext uri="{FF2B5EF4-FFF2-40B4-BE49-F238E27FC236}">
                <a16:creationId xmlns:a16="http://schemas.microsoft.com/office/drawing/2014/main" id="{307A9ECE-2C7E-BBC7-7E3A-D2AC743BF46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9809" y="52822"/>
            <a:ext cx="826856" cy="696913"/>
          </a:xfrm>
          <a:prstGeom prst="rect">
            <a:avLst/>
          </a:prstGeom>
        </p:spPr>
      </p:pic>
    </p:spTree>
    <p:extLst>
      <p:ext uri="{BB962C8B-B14F-4D97-AF65-F5344CB8AC3E}">
        <p14:creationId xmlns:p14="http://schemas.microsoft.com/office/powerpoint/2010/main" val="13097616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9B33-59C4-D0FD-27AA-F68284ED267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FA5A35-281C-E7F3-5050-D37BC693820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9EEA65-2827-66B7-A1E4-E2903033ECD4}"/>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CF4FB63A-F799-C148-746D-FF00DD5A15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8B677-BA4E-AFF6-0A68-CD05DF90E0B1}"/>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7" name="Picture 6" descr="A picture containing text, screenshot, display&#10;&#10;AI-generated content may be incorrect.">
            <a:extLst>
              <a:ext uri="{FF2B5EF4-FFF2-40B4-BE49-F238E27FC236}">
                <a16:creationId xmlns:a16="http://schemas.microsoft.com/office/drawing/2014/main" id="{4EAFC50D-4C59-5792-A9F5-C03C8E4C8E6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0" name="TextBox 9">
            <a:extLst>
              <a:ext uri="{FF2B5EF4-FFF2-40B4-BE49-F238E27FC236}">
                <a16:creationId xmlns:a16="http://schemas.microsoft.com/office/drawing/2014/main" id="{0277E297-CCF0-B89B-C4E2-7F2814F92D2C}"/>
              </a:ext>
            </a:extLst>
          </p:cNvPr>
          <p:cNvSpPr txBox="1"/>
          <p:nvPr userDrawn="1"/>
        </p:nvSpPr>
        <p:spPr>
          <a:xfrm>
            <a:off x="1086440"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8" name="Picture 7" descr="Logo&#10;&#10;AI-generated content may be incorrect.">
            <a:extLst>
              <a:ext uri="{FF2B5EF4-FFF2-40B4-BE49-F238E27FC236}">
                <a16:creationId xmlns:a16="http://schemas.microsoft.com/office/drawing/2014/main" id="{F14970AE-4BAA-D860-F77F-3B4D99719AE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9792" y="51899"/>
            <a:ext cx="826856" cy="696913"/>
          </a:xfrm>
          <a:prstGeom prst="rect">
            <a:avLst/>
          </a:prstGeom>
        </p:spPr>
      </p:pic>
    </p:spTree>
    <p:extLst>
      <p:ext uri="{BB962C8B-B14F-4D97-AF65-F5344CB8AC3E}">
        <p14:creationId xmlns:p14="http://schemas.microsoft.com/office/powerpoint/2010/main" val="1786102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42226-8B34-8B05-5B54-162FAF19D0A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E7A42C-3EDE-65C5-EAED-B481EA4D67B8}"/>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1DECF57-B201-820F-B98D-7B9F5FCBB8B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0F5533-AE7A-8300-0792-22C5D0EAE50F}"/>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6" name="Footer Placeholder 5">
            <a:extLst>
              <a:ext uri="{FF2B5EF4-FFF2-40B4-BE49-F238E27FC236}">
                <a16:creationId xmlns:a16="http://schemas.microsoft.com/office/drawing/2014/main" id="{284A1B33-D40B-AF44-9C92-E87D906AD5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613658-9720-C584-ADEE-73553FEBD77A}"/>
              </a:ext>
            </a:extLst>
          </p:cNvPr>
          <p:cNvSpPr>
            <a:spLocks noGrp="1"/>
          </p:cNvSpPr>
          <p:nvPr>
            <p:ph type="sldNum" sz="quarter" idx="12"/>
          </p:nvPr>
        </p:nvSpPr>
        <p:spPr/>
        <p:txBody>
          <a:bodyPr/>
          <a:lstStyle/>
          <a:p>
            <a:fld id="{73F20928-DB3F-440D-851B-F502FD1BE351}" type="slidenum">
              <a:rPr lang="en-US" smtClean="0"/>
              <a:t>‹#›</a:t>
            </a:fld>
            <a:endParaRPr lang="en-US"/>
          </a:p>
        </p:txBody>
      </p:sp>
      <p:pic>
        <p:nvPicPr>
          <p:cNvPr id="8" name="Picture 7" descr="A picture containing text, screenshot, display&#10;&#10;AI-generated content may be incorrect.">
            <a:extLst>
              <a:ext uri="{FF2B5EF4-FFF2-40B4-BE49-F238E27FC236}">
                <a16:creationId xmlns:a16="http://schemas.microsoft.com/office/drawing/2014/main" id="{9CEE46C3-0354-2766-3D47-76A0FAF9DC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287"/>
            <a:ext cx="12192000" cy="1333500"/>
          </a:xfrm>
          <a:prstGeom prst="rect">
            <a:avLst/>
          </a:prstGeom>
        </p:spPr>
      </p:pic>
      <p:sp>
        <p:nvSpPr>
          <p:cNvPr id="11" name="TextBox 10">
            <a:extLst>
              <a:ext uri="{FF2B5EF4-FFF2-40B4-BE49-F238E27FC236}">
                <a16:creationId xmlns:a16="http://schemas.microsoft.com/office/drawing/2014/main" id="{A96D0FCF-14B5-2A17-2551-F69741FF156B}"/>
              </a:ext>
            </a:extLst>
          </p:cNvPr>
          <p:cNvSpPr txBox="1"/>
          <p:nvPr userDrawn="1"/>
        </p:nvSpPr>
        <p:spPr>
          <a:xfrm>
            <a:off x="1114721"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pic>
        <p:nvPicPr>
          <p:cNvPr id="9" name="Picture 8" descr="Logo&#10;&#10;AI-generated content may be incorrect.">
            <a:extLst>
              <a:ext uri="{FF2B5EF4-FFF2-40B4-BE49-F238E27FC236}">
                <a16:creationId xmlns:a16="http://schemas.microsoft.com/office/drawing/2014/main" id="{1DCCFDEB-CE8D-0856-DF8D-30467AF858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4179" y="52822"/>
            <a:ext cx="826856" cy="696913"/>
          </a:xfrm>
          <a:prstGeom prst="rect">
            <a:avLst/>
          </a:prstGeom>
        </p:spPr>
      </p:pic>
    </p:spTree>
    <p:extLst>
      <p:ext uri="{BB962C8B-B14F-4D97-AF65-F5344CB8AC3E}">
        <p14:creationId xmlns:p14="http://schemas.microsoft.com/office/powerpoint/2010/main" val="24053112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93782-7504-054A-1EE0-37E8CFE1D0A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FAA4689-180C-AEBE-067F-234FDBF468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AA86A93-5A3F-BFD3-2B46-AED3044AE907}"/>
              </a:ext>
            </a:extLst>
          </p:cNvPr>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6ED2DFE-4555-FE49-277E-A61DA082F0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DBC2F1D-E91C-9EF2-8845-810DEDBEC38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3D8249-695C-A866-9811-5D26A7504003}"/>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8" name="Footer Placeholder 7">
            <a:extLst>
              <a:ext uri="{FF2B5EF4-FFF2-40B4-BE49-F238E27FC236}">
                <a16:creationId xmlns:a16="http://schemas.microsoft.com/office/drawing/2014/main" id="{51BB6F07-C8FA-E3A8-BA26-A32FC21E33C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6EB56E-D287-6353-B14A-46246EA216F9}"/>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13" name="TextBox 12">
            <a:extLst>
              <a:ext uri="{FF2B5EF4-FFF2-40B4-BE49-F238E27FC236}">
                <a16:creationId xmlns:a16="http://schemas.microsoft.com/office/drawing/2014/main" id="{0E2182F5-6538-56D4-2BE9-1A56B594E31A}"/>
              </a:ext>
            </a:extLst>
          </p:cNvPr>
          <p:cNvSpPr txBox="1"/>
          <p:nvPr userDrawn="1"/>
        </p:nvSpPr>
        <p:spPr>
          <a:xfrm>
            <a:off x="1095866" y="97116"/>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spTree>
    <p:extLst>
      <p:ext uri="{BB962C8B-B14F-4D97-AF65-F5344CB8AC3E}">
        <p14:creationId xmlns:p14="http://schemas.microsoft.com/office/powerpoint/2010/main" val="17367377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26978-975F-3D6C-B269-80FBB87571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8BF51EF-2E5F-41F6-14EB-906D5FE80E1A}"/>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4" name="Footer Placeholder 3">
            <a:extLst>
              <a:ext uri="{FF2B5EF4-FFF2-40B4-BE49-F238E27FC236}">
                <a16:creationId xmlns:a16="http://schemas.microsoft.com/office/drawing/2014/main" id="{ABC5F94F-3D86-8645-0A66-D2D103AAAD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EDA4F3-C465-B80F-BC10-888465C01AC4}"/>
              </a:ext>
            </a:extLst>
          </p:cNvPr>
          <p:cNvSpPr>
            <a:spLocks noGrp="1"/>
          </p:cNvSpPr>
          <p:nvPr>
            <p:ph type="sldNum" sz="quarter" idx="12"/>
          </p:nvPr>
        </p:nvSpPr>
        <p:spPr/>
        <p:txBody>
          <a:bodyPr/>
          <a:lstStyle/>
          <a:p>
            <a:fld id="{73F20928-DB3F-440D-851B-F502FD1BE351}" type="slidenum">
              <a:rPr lang="en-US" smtClean="0"/>
              <a:t>‹#›</a:t>
            </a:fld>
            <a:endParaRPr lang="en-US"/>
          </a:p>
        </p:txBody>
      </p:sp>
      <p:sp>
        <p:nvSpPr>
          <p:cNvPr id="9" name="TextBox 8">
            <a:extLst>
              <a:ext uri="{FF2B5EF4-FFF2-40B4-BE49-F238E27FC236}">
                <a16:creationId xmlns:a16="http://schemas.microsoft.com/office/drawing/2014/main" id="{1D5608AE-A203-9990-B154-3DA7BD92F9B5}"/>
              </a:ext>
            </a:extLst>
          </p:cNvPr>
          <p:cNvSpPr txBox="1"/>
          <p:nvPr userDrawn="1"/>
        </p:nvSpPr>
        <p:spPr>
          <a:xfrm>
            <a:off x="1161854" y="136525"/>
            <a:ext cx="6094428" cy="369332"/>
          </a:xfrm>
          <a:prstGeom prst="rect">
            <a:avLst/>
          </a:prstGeom>
          <a:noFill/>
        </p:spPr>
        <p:txBody>
          <a:bodyPr wrap="square">
            <a:spAutoFit/>
          </a:bodyPr>
          <a:lstStyle/>
          <a:p>
            <a:r>
              <a:rPr lang="en-US" dirty="0">
                <a:solidFill>
                  <a:schemeClr val="bg1"/>
                </a:solidFill>
              </a:rPr>
              <a:t>DoW DEMIL Awareness Training  (DEMIL Training 101)</a:t>
            </a:r>
          </a:p>
        </p:txBody>
      </p:sp>
    </p:spTree>
    <p:extLst>
      <p:ext uri="{BB962C8B-B14F-4D97-AF65-F5344CB8AC3E}">
        <p14:creationId xmlns:p14="http://schemas.microsoft.com/office/powerpoint/2010/main" val="14395002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DA25EA-895E-EF7A-0591-A7155A7AF9BE}"/>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3" name="Footer Placeholder 2">
            <a:extLst>
              <a:ext uri="{FF2B5EF4-FFF2-40B4-BE49-F238E27FC236}">
                <a16:creationId xmlns:a16="http://schemas.microsoft.com/office/drawing/2014/main" id="{0C4C05FC-6051-7EEC-855D-B94684E11DB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42F5E82-91DB-C44A-3CB0-44C0A0FBB496}"/>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6445454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0F4E6-06FF-6E44-1B1D-363E647D42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A88F43B-FACD-E2B4-9978-FBC2EC21EF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C02065-32D9-40A4-A12F-F4F9A89F0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2FBC63-CC88-150D-12B2-0C4B168636A9}"/>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6" name="Footer Placeholder 5">
            <a:extLst>
              <a:ext uri="{FF2B5EF4-FFF2-40B4-BE49-F238E27FC236}">
                <a16:creationId xmlns:a16="http://schemas.microsoft.com/office/drawing/2014/main" id="{54D3879E-FE8C-ED2B-77E9-47131FAD64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CF55421-4437-75EE-3708-AA950D424D3F}"/>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36547142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3F991-5DC5-7EC2-BF23-5514AA5B7F5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5942592-43A3-7713-1A24-FCBDF7A401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77CCD8-8C85-8DCA-DE01-A8759FE658D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B87A689-6FBF-0A3B-B38B-105A3FF7D895}"/>
              </a:ext>
            </a:extLst>
          </p:cNvPr>
          <p:cNvSpPr>
            <a:spLocks noGrp="1"/>
          </p:cNvSpPr>
          <p:nvPr>
            <p:ph type="dt" sz="half" idx="10"/>
          </p:nvPr>
        </p:nvSpPr>
        <p:spPr/>
        <p:txBody>
          <a:bodyPr/>
          <a:lstStyle/>
          <a:p>
            <a:fld id="{7C441C41-1278-4BE6-A9FE-E269D738E2B6}" type="datetimeFigureOut">
              <a:rPr lang="en-US" smtClean="0"/>
              <a:t>6/1/2026</a:t>
            </a:fld>
            <a:endParaRPr lang="en-US"/>
          </a:p>
        </p:txBody>
      </p:sp>
      <p:sp>
        <p:nvSpPr>
          <p:cNvPr id="6" name="Footer Placeholder 5">
            <a:extLst>
              <a:ext uri="{FF2B5EF4-FFF2-40B4-BE49-F238E27FC236}">
                <a16:creationId xmlns:a16="http://schemas.microsoft.com/office/drawing/2014/main" id="{57F23AE4-1AB9-7444-3334-130C07198C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0B78AF-9F73-B74D-3649-93463182C502}"/>
              </a:ext>
            </a:extLst>
          </p:cNvPr>
          <p:cNvSpPr>
            <a:spLocks noGrp="1"/>
          </p:cNvSpPr>
          <p:nvPr>
            <p:ph type="sldNum" sz="quarter" idx="12"/>
          </p:nvPr>
        </p:nvSpPr>
        <p:spPr/>
        <p:txBody>
          <a:bodyPr/>
          <a:lstStyle/>
          <a:p>
            <a:fld id="{73F20928-DB3F-440D-851B-F502FD1BE351}" type="slidenum">
              <a:rPr lang="en-US" smtClean="0"/>
              <a:t>‹#›</a:t>
            </a:fld>
            <a:endParaRPr lang="en-US"/>
          </a:p>
        </p:txBody>
      </p:sp>
    </p:spTree>
    <p:extLst>
      <p:ext uri="{BB962C8B-B14F-4D97-AF65-F5344CB8AC3E}">
        <p14:creationId xmlns:p14="http://schemas.microsoft.com/office/powerpoint/2010/main" val="1312379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484FDC-14F0-797F-E447-019445AC74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1AE8344-3137-7B4D-4D18-63F745936F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113EE2-4A45-EDC5-CC68-B80E3511EF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C441C41-1278-4BE6-A9FE-E269D738E2B6}" type="datetimeFigureOut">
              <a:rPr lang="en-US" smtClean="0"/>
              <a:t>6/1/2026</a:t>
            </a:fld>
            <a:endParaRPr lang="en-US"/>
          </a:p>
        </p:txBody>
      </p:sp>
      <p:sp>
        <p:nvSpPr>
          <p:cNvPr id="5" name="Footer Placeholder 4">
            <a:extLst>
              <a:ext uri="{FF2B5EF4-FFF2-40B4-BE49-F238E27FC236}">
                <a16:creationId xmlns:a16="http://schemas.microsoft.com/office/drawing/2014/main" id="{8B045684-988D-4E83-87FB-86095F00A3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6E4751C-A445-A645-9231-85D8A39C1E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F20928-DB3F-440D-851B-F502FD1BE351}" type="slidenum">
              <a:rPr lang="en-US" smtClean="0"/>
              <a:t>‹#›</a:t>
            </a:fld>
            <a:endParaRPr lang="en-US"/>
          </a:p>
        </p:txBody>
      </p:sp>
    </p:spTree>
    <p:extLst>
      <p:ext uri="{BB962C8B-B14F-4D97-AF65-F5344CB8AC3E}">
        <p14:creationId xmlns:p14="http://schemas.microsoft.com/office/powerpoint/2010/main" val="12591519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8C46894-6C32-BC93-0B33-966E341E1E2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FE4FF66-9BAA-D695-DCCA-D976200F77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E403B-B579-D068-E3AE-EF2A22173F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A0A8962-C5C2-494A-8BA0-BF0A205CBCFA}" type="datetimeFigureOut">
              <a:rPr lang="en-US" smtClean="0"/>
              <a:t>6/1/2026</a:t>
            </a:fld>
            <a:endParaRPr lang="en-US"/>
          </a:p>
        </p:txBody>
      </p:sp>
      <p:sp>
        <p:nvSpPr>
          <p:cNvPr id="5" name="Footer Placeholder 4">
            <a:extLst>
              <a:ext uri="{FF2B5EF4-FFF2-40B4-BE49-F238E27FC236}">
                <a16:creationId xmlns:a16="http://schemas.microsoft.com/office/drawing/2014/main" id="{6A154A76-A061-A930-5620-3A8C252749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ACA9A3-12C3-59A6-9E79-CECA371174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DF59E6F-8DF0-47BE-86C1-4078A1B5EF02}" type="slidenum">
              <a:rPr lang="en-US" smtClean="0"/>
              <a:t>‹#›</a:t>
            </a:fld>
            <a:endParaRPr lang="en-US"/>
          </a:p>
        </p:txBody>
      </p:sp>
    </p:spTree>
    <p:extLst>
      <p:ext uri="{BB962C8B-B14F-4D97-AF65-F5344CB8AC3E}">
        <p14:creationId xmlns:p14="http://schemas.microsoft.com/office/powerpoint/2010/main" val="1938714847"/>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hyperlink" Target="https://www.dla.mil/Working-With-DLA/Federal-and-International-Cataloging/DEMIL-Trade-Security/DEMIL-Training/"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tmp"/></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tmp"/></Relationships>
</file>

<file path=ppt/slides/_rels/slide13.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4.tmp"/><Relationship Id="rId4" Type="http://schemas.openxmlformats.org/officeDocument/2006/relationships/image" Target="../media/image23.tmp"/></Relationships>
</file>

<file path=ppt/slides/_rels/slide14.xml.rels><?xml version="1.0" encoding="UTF-8" standalone="yes"?>
<Relationships xmlns="http://schemas.openxmlformats.org/package/2006/relationships"><Relationship Id="rId3" Type="http://schemas.openxmlformats.org/officeDocument/2006/relationships/hyperlink" Target="https://tulsa.tacom.army.mil/" TargetMode="External"/><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7.jpg"/><Relationship Id="rId1" Type="http://schemas.openxmlformats.org/officeDocument/2006/relationships/slideLayout" Target="../slideLayouts/slideLayout1.xml"/><Relationship Id="rId5" Type="http://schemas.openxmlformats.org/officeDocument/2006/relationships/slide" Target="slide4.xml"/><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image" Target="../media/image38.tmp"/><Relationship Id="rId1" Type="http://schemas.openxmlformats.org/officeDocument/2006/relationships/slideLayout" Target="../slideLayouts/slideLayout2.xml"/><Relationship Id="rId4" Type="http://schemas.openxmlformats.org/officeDocument/2006/relationships/hyperlink" Target="https://www.dla.mil/Working-With-DLA/Federal-and-International-Cataloging/DEMIL-Trade-Security/#dod-demilitarization-coding-management-office-ddcmo" TargetMode="Externa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4.xml"/><Relationship Id="rId1" Type="http://schemas.openxmlformats.org/officeDocument/2006/relationships/slideLayout" Target="../slideLayouts/slideLayout2.xml"/><Relationship Id="rId5" Type="http://schemas.openxmlformats.org/officeDocument/2006/relationships/image" Target="../media/image40.tmp"/><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2" Type="http://schemas.openxmlformats.org/officeDocument/2006/relationships/image" Target="../media/image41.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tmp"/><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 Target="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hyperlink" Target="https://www.dla.mil/Logistics-Operations/Training-and-Reference/"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0.xml"/><Relationship Id="rId1" Type="http://schemas.openxmlformats.org/officeDocument/2006/relationships/slideLayout" Target="../slideLayouts/slideLayout2.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8.xml"/><Relationship Id="rId2" Type="http://schemas.openxmlformats.org/officeDocument/2006/relationships/slide" Target="slide34.xml"/><Relationship Id="rId1" Type="http://schemas.openxmlformats.org/officeDocument/2006/relationships/slideLayout" Target="../slideLayouts/slideLayout2.xml"/><Relationship Id="rId6" Type="http://schemas.openxmlformats.org/officeDocument/2006/relationships/image" Target="../media/image52.tmp"/><Relationship Id="rId5" Type="http://schemas.openxmlformats.org/officeDocument/2006/relationships/slide" Target="slide37.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6.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5.xml"/><Relationship Id="rId1" Type="http://schemas.openxmlformats.org/officeDocument/2006/relationships/slideLayout" Target="../slideLayouts/slideLayout2.xml"/><Relationship Id="rId5" Type="http://schemas.openxmlformats.org/officeDocument/2006/relationships/slide" Target="slide6.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slide" Target="slide41.xml"/><Relationship Id="rId1" Type="http://schemas.openxmlformats.org/officeDocument/2006/relationships/slideLayout" Target="../slideLayouts/slideLayout2.xml"/><Relationship Id="rId4" Type="http://schemas.openxmlformats.org/officeDocument/2006/relationships/slide" Target="slide46.xml"/></Relationships>
</file>

<file path=ppt/slides/_rels/slide45.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4.xml"/><Relationship Id="rId1" Type="http://schemas.openxmlformats.org/officeDocument/2006/relationships/slideLayout" Target="../slideLayouts/slideLayout2.xml"/><Relationship Id="rId4" Type="http://schemas.openxmlformats.org/officeDocument/2006/relationships/slide" Target="slide49.xml"/></Relationships>
</file>

<file path=ppt/slides/_rels/slide48.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49.xml.rels><?xml version="1.0" encoding="UTF-8" standalone="yes"?>
<Relationships xmlns="http://schemas.openxmlformats.org/package/2006/relationships"><Relationship Id="rId2" Type="http://schemas.openxmlformats.org/officeDocument/2006/relationships/image" Target="../media/image62.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52.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9.tmp"/></Relationships>
</file>

<file path=ppt/slides/_rels/slide52.xml.rels><?xml version="1.0" encoding="UTF-8" standalone="yes"?>
<Relationships xmlns="http://schemas.openxmlformats.org/package/2006/relationships"><Relationship Id="rId2" Type="http://schemas.openxmlformats.org/officeDocument/2006/relationships/image" Target="../media/image63.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dla.mil/Working-With-DLA/Federal-and-International-Cataloging/DEMIL-Trade-Security/DEMIL-Training/"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D7F709-00AD-D6A5-A072-E94CDC5DBA4B}"/>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6846"/>
                    </a14:imgEffect>
                  </a14:imgLayer>
                </a14:imgProps>
              </a:ext>
            </a:extLst>
          </a:blip>
          <a:srcRect t="41481" b="33468"/>
          <a:stretch>
            <a:fillRect/>
          </a:stretch>
        </p:blipFill>
        <p:spPr>
          <a:xfrm>
            <a:off x="0" y="0"/>
            <a:ext cx="12192000" cy="1283855"/>
          </a:xfrm>
          <a:prstGeom prst="rect">
            <a:avLst/>
          </a:prstGeom>
        </p:spPr>
      </p:pic>
      <p:pic>
        <p:nvPicPr>
          <p:cNvPr id="3" name="Picture 2" descr="Logo&#10;&#10;AI-generated content may be incorrect.">
            <a:extLst>
              <a:ext uri="{FF2B5EF4-FFF2-40B4-BE49-F238E27FC236}">
                <a16:creationId xmlns:a16="http://schemas.microsoft.com/office/drawing/2014/main" id="{98513ED4-D9B2-5D16-9C91-CFAF3092BB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82" y="94672"/>
            <a:ext cx="1371600" cy="1106055"/>
          </a:xfrm>
          <a:prstGeom prst="rect">
            <a:avLst/>
          </a:prstGeom>
        </p:spPr>
      </p:pic>
      <p:sp>
        <p:nvSpPr>
          <p:cNvPr id="7" name="TextBox 6">
            <a:extLst>
              <a:ext uri="{FF2B5EF4-FFF2-40B4-BE49-F238E27FC236}">
                <a16:creationId xmlns:a16="http://schemas.microsoft.com/office/drawing/2014/main" id="{5C11D198-D4C3-14D2-495D-3C4E95A31BCC}"/>
              </a:ext>
            </a:extLst>
          </p:cNvPr>
          <p:cNvSpPr txBox="1"/>
          <p:nvPr/>
        </p:nvSpPr>
        <p:spPr>
          <a:xfrm>
            <a:off x="1502764" y="457261"/>
            <a:ext cx="10127761" cy="369332"/>
          </a:xfrm>
          <a:prstGeom prst="rect">
            <a:avLst/>
          </a:prstGeom>
          <a:noFill/>
        </p:spPr>
        <p:txBody>
          <a:bodyPr wrap="square" rtlCol="0">
            <a:spAutoFit/>
          </a:bodyPr>
          <a:lstStyle/>
          <a:p>
            <a:r>
              <a:rPr lang="en-US" b="1" dirty="0">
                <a:solidFill>
                  <a:schemeClr val="bg1"/>
                </a:solidFill>
                <a:effectLst>
                  <a:outerShdw blurRad="38100" dist="38100" dir="2700000" algn="tl">
                    <a:srgbClr val="000000">
                      <a:alpha val="43137"/>
                    </a:srgbClr>
                  </a:outerShdw>
                </a:effectLst>
              </a:rPr>
              <a:t>Department of War Demilitarization and Trade Security Controls (TSC)  </a:t>
            </a:r>
          </a:p>
        </p:txBody>
      </p:sp>
      <p:sp>
        <p:nvSpPr>
          <p:cNvPr id="9" name="TextBox 8">
            <a:extLst>
              <a:ext uri="{FF2B5EF4-FFF2-40B4-BE49-F238E27FC236}">
                <a16:creationId xmlns:a16="http://schemas.microsoft.com/office/drawing/2014/main" id="{3BF92868-BFEE-3422-E71C-D06B0E84DCC2}"/>
              </a:ext>
            </a:extLst>
          </p:cNvPr>
          <p:cNvSpPr txBox="1"/>
          <p:nvPr/>
        </p:nvSpPr>
        <p:spPr>
          <a:xfrm>
            <a:off x="227218" y="1588655"/>
            <a:ext cx="11787801" cy="3970318"/>
          </a:xfrm>
          <a:prstGeom prst="rect">
            <a:avLst/>
          </a:prstGeom>
          <a:noFill/>
        </p:spPr>
        <p:txBody>
          <a:bodyPr wrap="square">
            <a:spAutoFit/>
          </a:bodyPr>
          <a:lstStyle/>
          <a:p>
            <a:r>
              <a:rPr lang="en-US" dirty="0"/>
              <a:t>This web-based awareness training is for personnel who receive, stock, and distribute DoW personal property. It describes the importance and relationship of the Demilitarization (DEMIL) code, DEMIL Integrity Code (IC) and the Controlled Inventory Item Code (CIIC). The purpose is to prevent the unauthorized release of DoW and USCG personal property from DoW and USCG control.</a:t>
            </a:r>
          </a:p>
          <a:p>
            <a:endParaRPr lang="en-US" dirty="0"/>
          </a:p>
          <a:p>
            <a:r>
              <a:rPr lang="en-US" dirty="0"/>
              <a:t>Upon completion of this lesson, you will be able to:</a:t>
            </a:r>
          </a:p>
          <a:p>
            <a:endParaRPr lang="en-US" dirty="0"/>
          </a:p>
          <a:p>
            <a:pPr marL="742950" lvl="1" indent="-285750">
              <a:buFont typeface="Arial" panose="020B0604020202020204" pitchFamily="34" charset="0"/>
              <a:buChar char="•"/>
            </a:pPr>
            <a:r>
              <a:rPr lang="en-US" dirty="0"/>
              <a:t>Identify the DEMIL Codes that require Physical DEMIL and those that don't.</a:t>
            </a:r>
          </a:p>
          <a:p>
            <a:pPr marL="742950" lvl="1" indent="-285750">
              <a:buFont typeface="Arial" panose="020B0604020202020204" pitchFamily="34" charset="0"/>
              <a:buChar char="•"/>
            </a:pPr>
            <a:r>
              <a:rPr lang="en-US" dirty="0"/>
              <a:t>Identify how a DEMIL IC validates the assigned DEMIL Code.</a:t>
            </a:r>
          </a:p>
          <a:p>
            <a:pPr marL="742950" lvl="1" indent="-285750">
              <a:buFont typeface="Arial" panose="020B0604020202020204" pitchFamily="34" charset="0"/>
              <a:buChar char="•"/>
            </a:pPr>
            <a:r>
              <a:rPr lang="en-US" dirty="0"/>
              <a:t>Identify the relationship between a DEMIL Code and CIIC.</a:t>
            </a:r>
          </a:p>
          <a:p>
            <a:pPr marL="742950" lvl="1" indent="-285750">
              <a:buFont typeface="Arial" panose="020B0604020202020204" pitchFamily="34" charset="0"/>
              <a:buChar char="•"/>
            </a:pPr>
            <a:endParaRPr lang="en-US" dirty="0"/>
          </a:p>
          <a:p>
            <a:r>
              <a:rPr lang="en-US" dirty="0"/>
              <a:t>Anyone responsible for assigning, reviewing, or maintaining DEMIL codes, managing a DEMIL program, or directly overseeing the physical DEMIL of DoW personal property is also required to complete the </a:t>
            </a:r>
            <a:r>
              <a:rPr lang="en-US" dirty="0">
                <a:hlinkClick r:id="rId5"/>
              </a:rPr>
              <a:t>DoW DEMIL Program Course </a:t>
            </a:r>
            <a:r>
              <a:rPr lang="en-US" dirty="0"/>
              <a:t>in addition to this course.</a:t>
            </a:r>
          </a:p>
        </p:txBody>
      </p:sp>
      <p:sp>
        <p:nvSpPr>
          <p:cNvPr id="11" name="Action Button: Go Forward or Next 10">
            <a:hlinkClick r:id="" action="ppaction://hlinkshowjump?jump=nextslide" highlightClick="1"/>
            <a:extLst>
              <a:ext uri="{FF2B5EF4-FFF2-40B4-BE49-F238E27FC236}">
                <a16:creationId xmlns:a16="http://schemas.microsoft.com/office/drawing/2014/main" id="{6FFA0035-F62F-0824-6683-3C8D3AA18B0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0169364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1FA14-D3A0-5FED-0E7A-550C467E297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2143DCC-928D-651C-D553-21EB3DD091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61DCE48-32C8-37DF-973C-5BD18B7BE4A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8/42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8DE5D4A-EA2E-7C7F-88B9-1FF0056E629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41E34FE-8CC7-9A31-05B8-C61FFD0074F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10;&#10;AI-generated content may be incorrect.">
            <a:extLst>
              <a:ext uri="{FF2B5EF4-FFF2-40B4-BE49-F238E27FC236}">
                <a16:creationId xmlns:a16="http://schemas.microsoft.com/office/drawing/2014/main" id="{96810F89-0C46-40F8-30F0-6655469153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 y="1566528"/>
            <a:ext cx="10116151" cy="4861981"/>
          </a:xfrm>
          <a:prstGeom prst="rect">
            <a:avLst/>
          </a:prstGeom>
        </p:spPr>
      </p:pic>
    </p:spTree>
    <p:extLst>
      <p:ext uri="{BB962C8B-B14F-4D97-AF65-F5344CB8AC3E}">
        <p14:creationId xmlns:p14="http://schemas.microsoft.com/office/powerpoint/2010/main" val="423210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F1437-2D40-25AE-EB4F-1F15BF0DAE55}"/>
            </a:ext>
          </a:extLst>
        </p:cNvPr>
        <p:cNvGrpSpPr/>
        <p:nvPr/>
      </p:nvGrpSpPr>
      <p:grpSpPr>
        <a:xfrm>
          <a:off x="0" y="0"/>
          <a:ext cx="0" cy="0"/>
          <a:chOff x="0" y="0"/>
          <a:chExt cx="0" cy="0"/>
        </a:xfrm>
      </p:grpSpPr>
      <p:sp>
        <p:nvSpPr>
          <p:cNvPr id="10" name="TextBox 9">
            <a:extLst>
              <a:ext uri="{FF2B5EF4-FFF2-40B4-BE49-F238E27FC236}">
                <a16:creationId xmlns:a16="http://schemas.microsoft.com/office/drawing/2014/main" id="{92548806-39B4-98F8-E7AE-D9468FEAFBA3}"/>
              </a:ext>
            </a:extLst>
          </p:cNvPr>
          <p:cNvSpPr txBox="1"/>
          <p:nvPr/>
        </p:nvSpPr>
        <p:spPr>
          <a:xfrm>
            <a:off x="2352675" y="1582341"/>
            <a:ext cx="9671685"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the CCL. Includes ammunition and explosives (AE) designated with a security classification level of unclassified and classified. DEMIL required.</a:t>
            </a:r>
          </a:p>
          <a:p>
            <a:endParaRPr lang="en-US" b="1" dirty="0"/>
          </a:p>
          <a:p>
            <a:pPr marL="285750" indent="-285750">
              <a:buFont typeface="Arial" panose="020B0604020202020204" pitchFamily="34" charset="0"/>
              <a:buChar char="•"/>
            </a:pPr>
            <a:r>
              <a:rPr lang="en-US" dirty="0"/>
              <a:t>Ammunition and Explosives (AE) includes, but is not necessarily limited to:</a:t>
            </a:r>
          </a:p>
          <a:p>
            <a:pPr marL="285750" indent="-285750">
              <a:buFont typeface="Arial" panose="020B0604020202020204" pitchFamily="34" charset="0"/>
              <a:buChar char="•"/>
            </a:pPr>
            <a:r>
              <a:rPr lang="en-US" dirty="0"/>
              <a:t>Ammunition</a:t>
            </a:r>
          </a:p>
          <a:p>
            <a:pPr marL="285750" indent="-285750">
              <a:buFont typeface="Arial" panose="020B0604020202020204" pitchFamily="34" charset="0"/>
              <a:buChar char="•"/>
            </a:pPr>
            <a:r>
              <a:rPr lang="en-US" dirty="0"/>
              <a:t>Propellants, liquid and solid</a:t>
            </a:r>
          </a:p>
          <a:p>
            <a:pPr marL="285750" indent="-285750">
              <a:buFont typeface="Arial" panose="020B0604020202020204" pitchFamily="34" charset="0"/>
              <a:buChar char="•"/>
            </a:pPr>
            <a:r>
              <a:rPr lang="en-US" dirty="0"/>
              <a:t>Pyrotechnics</a:t>
            </a:r>
          </a:p>
          <a:p>
            <a:pPr marL="285750" indent="-285750">
              <a:buFont typeface="Arial" panose="020B0604020202020204" pitchFamily="34" charset="0"/>
              <a:buChar char="•"/>
            </a:pPr>
            <a:r>
              <a:rPr lang="en-US" dirty="0"/>
              <a:t>High Explosives</a:t>
            </a:r>
          </a:p>
          <a:p>
            <a:pPr marL="285750" indent="-285750">
              <a:buFont typeface="Arial" panose="020B0604020202020204" pitchFamily="34" charset="0"/>
              <a:buChar char="•"/>
            </a:pPr>
            <a:r>
              <a:rPr lang="en-US" dirty="0"/>
              <a:t>Guided Missiles</a:t>
            </a:r>
          </a:p>
          <a:p>
            <a:pPr marL="285750" indent="-285750">
              <a:buFont typeface="Arial" panose="020B0604020202020204" pitchFamily="34" charset="0"/>
              <a:buChar char="•"/>
            </a:pPr>
            <a:r>
              <a:rPr lang="en-US" dirty="0"/>
              <a:t>Warheads</a:t>
            </a:r>
          </a:p>
          <a:p>
            <a:pPr marL="285750" indent="-285750">
              <a:buFont typeface="Arial" panose="020B0604020202020204" pitchFamily="34" charset="0"/>
              <a:buChar char="•"/>
            </a:pPr>
            <a:r>
              <a:rPr lang="en-US" dirty="0"/>
              <a:t>Devices</a:t>
            </a:r>
          </a:p>
          <a:p>
            <a:pPr marL="285750" indent="-285750">
              <a:buFont typeface="Arial" panose="020B0604020202020204" pitchFamily="34" charset="0"/>
              <a:buChar char="•"/>
            </a:pPr>
            <a:r>
              <a:rPr lang="en-US" dirty="0"/>
              <a:t>Chemical Agents</a:t>
            </a:r>
          </a:p>
        </p:txBody>
      </p:sp>
      <p:sp>
        <p:nvSpPr>
          <p:cNvPr id="12" name="TextBox 11">
            <a:extLst>
              <a:ext uri="{FF2B5EF4-FFF2-40B4-BE49-F238E27FC236}">
                <a16:creationId xmlns:a16="http://schemas.microsoft.com/office/drawing/2014/main" id="{801D3248-F399-5F8F-1FC8-59467F47111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80BBC-D11F-BE2E-5A37-1C4D898620E5}"/>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9/42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AB10291-FD1D-25BF-0C78-CB3AFF8BFB2E}"/>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79CBBE81-164B-8DCC-599C-F0EE2971DC3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7B61A711-5DFC-8C52-6C5F-686317B73D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49046"/>
            <a:ext cx="2352675" cy="2505075"/>
          </a:xfrm>
          <a:prstGeom prst="rect">
            <a:avLst/>
          </a:prstGeom>
        </p:spPr>
      </p:pic>
      <p:pic>
        <p:nvPicPr>
          <p:cNvPr id="7" name="Picture 6" descr="A close-up of a missile&#10;&#10;AI-generated content may be incorrect.">
            <a:extLst>
              <a:ext uri="{FF2B5EF4-FFF2-40B4-BE49-F238E27FC236}">
                <a16:creationId xmlns:a16="http://schemas.microsoft.com/office/drawing/2014/main" id="{D8B6BD94-8528-5AE3-42D4-20135DD464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7835" y="2802856"/>
            <a:ext cx="5026525" cy="2300951"/>
          </a:xfrm>
          <a:prstGeom prst="rect">
            <a:avLst/>
          </a:prstGeom>
        </p:spPr>
      </p:pic>
      <p:pic>
        <p:nvPicPr>
          <p:cNvPr id="13" name="Picture 12" descr="Graphical user interface, text, application&#10;&#10;AI-generated content may be incorrect.">
            <a:extLst>
              <a:ext uri="{FF2B5EF4-FFF2-40B4-BE49-F238E27FC236}">
                <a16:creationId xmlns:a16="http://schemas.microsoft.com/office/drawing/2014/main" id="{D5E190BE-1916-0DBC-D485-7E569A0A6B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9" y="5208954"/>
            <a:ext cx="10188787" cy="1562235"/>
          </a:xfrm>
          <a:prstGeom prst="rect">
            <a:avLst/>
          </a:prstGeom>
        </p:spPr>
      </p:pic>
    </p:spTree>
    <p:extLst>
      <p:ext uri="{BB962C8B-B14F-4D97-AF65-F5344CB8AC3E}">
        <p14:creationId xmlns:p14="http://schemas.microsoft.com/office/powerpoint/2010/main" val="1695392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AC8235-D7AE-837B-53D3-D33AFD8FC05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C219474-6285-7E75-D943-D9EE403A40D5}"/>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8D1C126-0F38-944A-6404-D2FE80806CE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10/42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A5F7683-6FB9-0431-AC1A-3183E880653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292B3D9-0FC4-36E5-49F0-502BF8E1A97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Icon&#10;&#10;AI-generated content may be incorrect.">
            <a:extLst>
              <a:ext uri="{FF2B5EF4-FFF2-40B4-BE49-F238E27FC236}">
                <a16:creationId xmlns:a16="http://schemas.microsoft.com/office/drawing/2014/main" id="{B13379D4-00E9-E267-07CA-F2A873716C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 y="1326327"/>
            <a:ext cx="1981200" cy="2209800"/>
          </a:xfrm>
          <a:prstGeom prst="rect">
            <a:avLst/>
          </a:prstGeom>
        </p:spPr>
      </p:pic>
      <p:pic>
        <p:nvPicPr>
          <p:cNvPr id="9" name="Picture 8" descr="Text&#10;&#10;AI-generated content may be incorrect.">
            <a:extLst>
              <a:ext uri="{FF2B5EF4-FFF2-40B4-BE49-F238E27FC236}">
                <a16:creationId xmlns:a16="http://schemas.microsoft.com/office/drawing/2014/main" id="{4FE5F357-5CCC-DD11-E845-984C9DC0ED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0040" y="2929033"/>
            <a:ext cx="5918634" cy="1828800"/>
          </a:xfrm>
          <a:prstGeom prst="rect">
            <a:avLst/>
          </a:prstGeom>
        </p:spPr>
      </p:pic>
      <p:pic>
        <p:nvPicPr>
          <p:cNvPr id="15" name="Picture 14" descr="Text&#10;&#10;AI-generated content may be incorrect.">
            <a:extLst>
              <a:ext uri="{FF2B5EF4-FFF2-40B4-BE49-F238E27FC236}">
                <a16:creationId xmlns:a16="http://schemas.microsoft.com/office/drawing/2014/main" id="{B285339C-7D58-E441-0956-BD7BAFB90F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258" y="4929375"/>
            <a:ext cx="9855373" cy="1851820"/>
          </a:xfrm>
          <a:prstGeom prst="rect">
            <a:avLst/>
          </a:prstGeom>
        </p:spPr>
      </p:pic>
      <p:sp>
        <p:nvSpPr>
          <p:cNvPr id="17" name="TextBox 16">
            <a:extLst>
              <a:ext uri="{FF2B5EF4-FFF2-40B4-BE49-F238E27FC236}">
                <a16:creationId xmlns:a16="http://schemas.microsoft.com/office/drawing/2014/main" id="{D3B94168-666B-10D5-BB24-FD53C11C33D5}"/>
              </a:ext>
            </a:extLst>
          </p:cNvPr>
          <p:cNvSpPr txBox="1"/>
          <p:nvPr/>
        </p:nvSpPr>
        <p:spPr>
          <a:xfrm>
            <a:off x="2293619" y="1537240"/>
            <a:ext cx="9336905"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designated with a security classifications level on the USML. DEMIL is required to complete declassification.</a:t>
            </a:r>
          </a:p>
          <a:p>
            <a:endParaRPr lang="en-US" dirty="0"/>
          </a:p>
          <a:p>
            <a:r>
              <a:rPr lang="en-US" dirty="0"/>
              <a:t>Includes material classified in the interest of National Security (Confidential, Secret, Top Secret, etc...)</a:t>
            </a:r>
          </a:p>
        </p:txBody>
      </p:sp>
    </p:spTree>
    <p:extLst>
      <p:ext uri="{BB962C8B-B14F-4D97-AF65-F5344CB8AC3E}">
        <p14:creationId xmlns:p14="http://schemas.microsoft.com/office/powerpoint/2010/main" val="29815039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CDC6F8-AA62-ACB7-5564-70861B14CBD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31CEB7F-4641-C372-A335-D0C3AFDBB61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6BF39E3-0866-E1B0-28DA-5BA116BD336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C8E21FF-96E0-B3CE-979E-C29398EABF9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CC5BE82E-11DC-28EE-D50F-396F404913C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0C33BE85-5C6C-1297-734E-EBF20A8563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1952"/>
            <a:ext cx="1914525" cy="2181225"/>
          </a:xfrm>
          <a:prstGeom prst="rect">
            <a:avLst/>
          </a:prstGeom>
        </p:spPr>
      </p:pic>
      <p:pic>
        <p:nvPicPr>
          <p:cNvPr id="7" name="Picture 6" descr="Text&#10;&#10;AI-generated content may be incorrect.">
            <a:hlinkClick r:id="rId3"/>
            <a:extLst>
              <a:ext uri="{FF2B5EF4-FFF2-40B4-BE49-F238E27FC236}">
                <a16:creationId xmlns:a16="http://schemas.microsoft.com/office/drawing/2014/main" id="{3230E6BA-7472-EF8F-9C69-34BF12D3E2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23" y="5410941"/>
            <a:ext cx="9996508" cy="1402202"/>
          </a:xfrm>
          <a:prstGeom prst="rect">
            <a:avLst/>
          </a:prstGeom>
        </p:spPr>
      </p:pic>
      <p:sp>
        <p:nvSpPr>
          <p:cNvPr id="16" name="TextBox 15">
            <a:extLst>
              <a:ext uri="{FF2B5EF4-FFF2-40B4-BE49-F238E27FC236}">
                <a16:creationId xmlns:a16="http://schemas.microsoft.com/office/drawing/2014/main" id="{B184E7E2-F177-F1AB-EF15-EF60292EDF75}"/>
              </a:ext>
            </a:extLst>
          </p:cNvPr>
          <p:cNvSpPr txBox="1"/>
          <p:nvPr/>
        </p:nvSpPr>
        <p:spPr>
          <a:xfrm>
            <a:off x="1945005" y="1501407"/>
            <a:ext cx="9996508"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 on the USML or CCL with DEMIL instructions specified by item managers, equipment specialists, or product specialists. DEMIL required</a:t>
            </a:r>
            <a:r>
              <a:rPr lang="en-US" dirty="0"/>
              <a:t>.</a:t>
            </a:r>
          </a:p>
          <a:p>
            <a:endParaRPr lang="en-US" dirty="0"/>
          </a:p>
          <a:p>
            <a:r>
              <a:rPr lang="en-US" dirty="0"/>
              <a:t>This code is normally assigned to DEMIL required property that presents environmental, safety, or health hazards as a result of DEMIL actions.</a:t>
            </a:r>
          </a:p>
        </p:txBody>
      </p:sp>
      <p:pic>
        <p:nvPicPr>
          <p:cNvPr id="4" name="Picture 3" descr="Graphical user interface, application, website&#10;&#10;AI-generated content may be incorrect.">
            <a:extLst>
              <a:ext uri="{FF2B5EF4-FFF2-40B4-BE49-F238E27FC236}">
                <a16:creationId xmlns:a16="http://schemas.microsoft.com/office/drawing/2014/main" id="{EC5850C9-1BCF-E360-8300-BB652FA4A7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114" y="3099397"/>
            <a:ext cx="5669771" cy="2190881"/>
          </a:xfrm>
          <a:prstGeom prst="rect">
            <a:avLst/>
          </a:prstGeom>
        </p:spPr>
      </p:pic>
    </p:spTree>
    <p:extLst>
      <p:ext uri="{BB962C8B-B14F-4D97-AF65-F5344CB8AC3E}">
        <p14:creationId xmlns:p14="http://schemas.microsoft.com/office/powerpoint/2010/main" val="24396888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375E5-80A7-6EF9-07A4-3A3E9C83B5D2}"/>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63B1041-7875-D9CC-8ECF-DB1E9840251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022B79A-EEF6-6306-C78E-20FAC2424A3C}"/>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12/42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805D6A0B-F1EB-B120-A0E0-A26FE8CA43C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1E2BA85-C31C-46BE-AC72-0CA736674C1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29D9AAB7-FE26-EEFC-6AD1-9E214DE43E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57400" cy="2428875"/>
          </a:xfrm>
          <a:prstGeom prst="rect">
            <a:avLst/>
          </a:prstGeom>
        </p:spPr>
      </p:pic>
      <p:sp>
        <p:nvSpPr>
          <p:cNvPr id="5" name="TextBox 4">
            <a:extLst>
              <a:ext uri="{FF2B5EF4-FFF2-40B4-BE49-F238E27FC236}">
                <a16:creationId xmlns:a16="http://schemas.microsoft.com/office/drawing/2014/main" id="{729F4DEE-E67C-C00A-3906-F34EA2D3EE66}"/>
              </a:ext>
            </a:extLst>
          </p:cNvPr>
          <p:cNvSpPr txBox="1"/>
          <p:nvPr/>
        </p:nvSpPr>
        <p:spPr>
          <a:xfrm>
            <a:off x="2057400" y="1372047"/>
            <a:ext cx="1010412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that requires a specific method or process to accomplish DEMIL or an item designated by the DDPM. DEMIL required.</a:t>
            </a:r>
          </a:p>
          <a:p>
            <a:endParaRPr lang="en-US" b="1" dirty="0"/>
          </a:p>
          <a:p>
            <a:r>
              <a:rPr lang="en-US" dirty="0"/>
              <a:t>This code requires special instructions for DEMIL required property provided to, or by, the DDPM.</a:t>
            </a:r>
          </a:p>
          <a:p>
            <a:endParaRPr lang="en-US" dirty="0"/>
          </a:p>
          <a:p>
            <a:r>
              <a:rPr lang="en-US" dirty="0"/>
              <a:t>DEMIL E is assigned to items that require a specific dimension for destructive residue, such as "DEMIL item where remnants are no larger than 1mm", or a specific method such as melting the item, that would not be expected to be known or performed by a DEMIL activity.</a:t>
            </a:r>
          </a:p>
        </p:txBody>
      </p:sp>
      <p:sp>
        <p:nvSpPr>
          <p:cNvPr id="7" name="Rectangle 6">
            <a:hlinkClick r:id="rId3"/>
            <a:extLst>
              <a:ext uri="{FF2B5EF4-FFF2-40B4-BE49-F238E27FC236}">
                <a16:creationId xmlns:a16="http://schemas.microsoft.com/office/drawing/2014/main" id="{D73F8F82-9742-2D11-E62F-0311CCEE5452}"/>
              </a:ext>
            </a:extLst>
          </p:cNvPr>
          <p:cNvSpPr/>
          <p:nvPr/>
        </p:nvSpPr>
        <p:spPr>
          <a:xfrm>
            <a:off x="361950" y="5336889"/>
            <a:ext cx="9601200" cy="145672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Physical DEMIL / Disposition Considerations</a:t>
            </a:r>
          </a:p>
          <a:p>
            <a:pPr algn="ctr"/>
            <a:r>
              <a:rPr lang="en-US" dirty="0"/>
              <a:t>The DEMIL requirements are determined when the DEMIL code is originally assigned and special instructions prepared, or when the DDPM makes the determination and prepares instructions.</a:t>
            </a:r>
          </a:p>
          <a:p>
            <a:pPr algn="ctr"/>
            <a:r>
              <a:rPr lang="en-US" dirty="0"/>
              <a:t>DEMIL code "E" instructions may be posted on the TULSA website at:</a:t>
            </a:r>
          </a:p>
          <a:p>
            <a:pPr algn="ctr"/>
            <a:r>
              <a:rPr lang="en-US" dirty="0">
                <a:solidFill>
                  <a:srgbClr val="00B0F0"/>
                </a:solidFill>
              </a:rPr>
              <a:t>https://tulsa.tacom.army.mil</a:t>
            </a:r>
          </a:p>
        </p:txBody>
      </p:sp>
      <p:pic>
        <p:nvPicPr>
          <p:cNvPr id="10" name="Picture 9">
            <a:extLst>
              <a:ext uri="{FF2B5EF4-FFF2-40B4-BE49-F238E27FC236}">
                <a16:creationId xmlns:a16="http://schemas.microsoft.com/office/drawing/2014/main" id="{16D1A236-52C4-F2B2-1BA0-F79ADDAEA6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3313" y="3772303"/>
            <a:ext cx="1360649" cy="1548854"/>
          </a:xfrm>
          <a:prstGeom prst="rect">
            <a:avLst/>
          </a:prstGeom>
        </p:spPr>
      </p:pic>
      <p:pic>
        <p:nvPicPr>
          <p:cNvPr id="13" name="Picture 12" descr="A close up of a rock&#10;&#10;AI-generated content may be incorrect.">
            <a:extLst>
              <a:ext uri="{FF2B5EF4-FFF2-40B4-BE49-F238E27FC236}">
                <a16:creationId xmlns:a16="http://schemas.microsoft.com/office/drawing/2014/main" id="{708045F8-2C11-6C66-4D7D-1BCC42EC5B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78040" y="3951534"/>
            <a:ext cx="1428750" cy="914400"/>
          </a:xfrm>
          <a:prstGeom prst="rect">
            <a:avLst/>
          </a:prstGeom>
        </p:spPr>
      </p:pic>
      <p:sp>
        <p:nvSpPr>
          <p:cNvPr id="15" name="Arrow: Right 14">
            <a:extLst>
              <a:ext uri="{FF2B5EF4-FFF2-40B4-BE49-F238E27FC236}">
                <a16:creationId xmlns:a16="http://schemas.microsoft.com/office/drawing/2014/main" id="{CF9FB01A-5F15-4F8E-F3DA-62C55816974D}"/>
              </a:ext>
            </a:extLst>
          </p:cNvPr>
          <p:cNvSpPr/>
          <p:nvPr/>
        </p:nvSpPr>
        <p:spPr>
          <a:xfrm>
            <a:off x="5023725" y="4136935"/>
            <a:ext cx="2144550" cy="58102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33682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D2C7E-4474-417F-058F-0130B21241C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21E48CE-E6F5-C27B-64F6-B5DC4031BC3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F8BBF8F-9B38-EC09-E151-B67B718A5EE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13/42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ABB5E6-A083-78EC-91BB-CE541C1C54C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C269A86-CFEB-30F7-ACF8-632D2E8AB06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EA10EACA-8911-6F6A-6DD5-A433291F6B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2" y="1830828"/>
            <a:ext cx="2038350" cy="2695575"/>
          </a:xfrm>
          <a:prstGeom prst="rect">
            <a:avLst/>
          </a:prstGeom>
        </p:spPr>
      </p:pic>
      <p:sp>
        <p:nvSpPr>
          <p:cNvPr id="9" name="TextBox 8">
            <a:extLst>
              <a:ext uri="{FF2B5EF4-FFF2-40B4-BE49-F238E27FC236}">
                <a16:creationId xmlns:a16="http://schemas.microsoft.com/office/drawing/2014/main" id="{3264F703-7142-B7A1-3DE8-35D43B597EF2}"/>
              </a:ext>
            </a:extLst>
          </p:cNvPr>
          <p:cNvSpPr txBox="1"/>
          <p:nvPr/>
        </p:nvSpPr>
        <p:spPr>
          <a:xfrm>
            <a:off x="2068830" y="1437412"/>
            <a:ext cx="9951720" cy="147732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Military items on the USML or CCL. Destroy item and components to prevent restoration or repair to a usable condition and to prevent the release of inherent design information. DEMIL Required.</a:t>
            </a:r>
          </a:p>
          <a:p>
            <a:endParaRPr lang="en-US" b="1" dirty="0"/>
          </a:p>
          <a:p>
            <a:r>
              <a:rPr lang="en-US" dirty="0"/>
              <a:t>DEMIL to the level of scrap will ensure the requirements for this code have been met.</a:t>
            </a:r>
          </a:p>
        </p:txBody>
      </p:sp>
      <p:sp>
        <p:nvSpPr>
          <p:cNvPr id="10" name="Rectangle 9">
            <a:extLst>
              <a:ext uri="{FF2B5EF4-FFF2-40B4-BE49-F238E27FC236}">
                <a16:creationId xmlns:a16="http://schemas.microsoft.com/office/drawing/2014/main" id="{9E1BD679-D893-F29E-DED4-0E041AEF0C46}"/>
              </a:ext>
            </a:extLst>
          </p:cNvPr>
          <p:cNvSpPr/>
          <p:nvPr/>
        </p:nvSpPr>
        <p:spPr>
          <a:xfrm>
            <a:off x="123825" y="4708186"/>
            <a:ext cx="10022806" cy="20088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600" b="1" i="1" dirty="0">
                <a:effectLst>
                  <a:outerShdw blurRad="38100" dist="38100" dir="2700000" algn="tl">
                    <a:srgbClr val="000000">
                      <a:alpha val="43137"/>
                    </a:srgbClr>
                  </a:outerShdw>
                </a:effectLst>
              </a:rPr>
              <a:t>Physical DEMIL / Disposition Considerations</a:t>
            </a:r>
          </a:p>
          <a:p>
            <a:pPr algn="ctr"/>
            <a:endParaRPr lang="en-US" sz="1600" b="1" i="1" dirty="0">
              <a:effectLst>
                <a:outerShdw blurRad="38100" dist="38100" dir="2700000" algn="tl">
                  <a:srgbClr val="000000">
                    <a:alpha val="43137"/>
                  </a:srgbClr>
                </a:outerShdw>
              </a:effectLst>
            </a:endParaRPr>
          </a:p>
          <a:p>
            <a:pPr algn="ctr"/>
            <a:r>
              <a:rPr lang="en-US" sz="1600" dirty="0"/>
              <a:t>The DEMIL requirements for property assigned DEMIL code "D" cannot be readily identified to specific key points. The requirements are focused on destruction that will prevent restoration or repair to a usable condition and prevent the release of inherent design information. Technically knowledgeable individuals performing and certifying physical DEMIL are required to determine the extent of destruction needed. When a technically knowledgeable individual is not available, use destructive methods to completely destroy the property assigned DEMIL code "D" to the level of scrap</a:t>
            </a:r>
            <a:r>
              <a:rPr lang="en-US" dirty="0"/>
              <a:t>.</a:t>
            </a:r>
          </a:p>
        </p:txBody>
      </p:sp>
      <p:pic>
        <p:nvPicPr>
          <p:cNvPr id="13" name="Picture 12" descr="A person holding an object&#10;&#10;AI-generated content may be incorrect.">
            <a:extLst>
              <a:ext uri="{FF2B5EF4-FFF2-40B4-BE49-F238E27FC236}">
                <a16:creationId xmlns:a16="http://schemas.microsoft.com/office/drawing/2014/main" id="{0003CBFE-1EE6-0931-C62D-E20EB3F33B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9082" y="2914739"/>
            <a:ext cx="6873836" cy="1676716"/>
          </a:xfrm>
          <a:prstGeom prst="rect">
            <a:avLst/>
          </a:prstGeom>
        </p:spPr>
      </p:pic>
    </p:spTree>
    <p:extLst>
      <p:ext uri="{BB962C8B-B14F-4D97-AF65-F5344CB8AC3E}">
        <p14:creationId xmlns:p14="http://schemas.microsoft.com/office/powerpoint/2010/main" val="880509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EDEA-C21A-8E91-2346-6C9BDAA005B0}"/>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75F6A755-C65D-6C31-92D9-F1DCFC33EA9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0C258A7-B55E-C691-087A-2CB2189CDFC6}"/>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14/42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0ED1FE1F-20A8-1128-34DC-D277EF469B4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4DB7D33D-74A4-665B-DC1D-DAFC60E3A9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40C64721-D8FA-9A36-2659-6558834187F4}"/>
              </a:ext>
            </a:extLst>
          </p:cNvPr>
          <p:cNvPicPr>
            <a:picLocks noChangeAspect="1"/>
          </p:cNvPicPr>
          <p:nvPr/>
        </p:nvPicPr>
        <p:blipFill>
          <a:blip r:embed="rId2">
            <a:extLst>
              <a:ext uri="{28A0092B-C50C-407E-A947-70E740481C1C}">
                <a14:useLocalDpi xmlns:a14="http://schemas.microsoft.com/office/drawing/2010/main" val="0"/>
              </a:ext>
            </a:extLst>
          </a:blip>
          <a:srcRect l="11600" t="10674" b="26106"/>
          <a:stretch>
            <a:fillRect/>
          </a:stretch>
        </p:blipFill>
        <p:spPr>
          <a:xfrm>
            <a:off x="30480" y="1574321"/>
            <a:ext cx="1709288" cy="1854679"/>
          </a:xfrm>
          <a:prstGeom prst="rect">
            <a:avLst/>
          </a:prstGeom>
        </p:spPr>
      </p:pic>
      <p:sp>
        <p:nvSpPr>
          <p:cNvPr id="5" name="TextBox 4">
            <a:extLst>
              <a:ext uri="{FF2B5EF4-FFF2-40B4-BE49-F238E27FC236}">
                <a16:creationId xmlns:a16="http://schemas.microsoft.com/office/drawing/2014/main" id="{3D972BAE-0506-976B-86C9-65C9710BEBD9}"/>
              </a:ext>
            </a:extLst>
          </p:cNvPr>
          <p:cNvSpPr txBox="1"/>
          <p:nvPr/>
        </p:nvSpPr>
        <p:spPr>
          <a:xfrm>
            <a:off x="1932632" y="1349098"/>
            <a:ext cx="10228888"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 on the USML or CCL which contains key point(s) that requires DEMIL. Remove or demilitarize installed key point(s) items as DEMIL Code "D" to destroy the key point item to prevent restoration or repair to a usable condition and prevent the release of inherent design information. DEMIL Required.</a:t>
            </a:r>
          </a:p>
          <a:p>
            <a:endParaRPr lang="en-US" b="1" i="1" dirty="0">
              <a:effectLst>
                <a:outerShdw blurRad="38100" dist="38100" dir="2700000" algn="tl">
                  <a:srgbClr val="000000">
                    <a:alpha val="43137"/>
                  </a:srgbClr>
                </a:outerShdw>
              </a:effectLst>
            </a:endParaRPr>
          </a:p>
          <a:p>
            <a:r>
              <a:rPr lang="en-US" dirty="0"/>
              <a:t>Key points include designed parts, components, alignment points, attachment fittings or areas, which, when demilitarized, cannot feasibly be restored and which are necessary factors in restoring the next higher assembly to design capability.</a:t>
            </a:r>
          </a:p>
        </p:txBody>
      </p:sp>
      <p:sp>
        <p:nvSpPr>
          <p:cNvPr id="10" name="Rectangle 9">
            <a:extLst>
              <a:ext uri="{FF2B5EF4-FFF2-40B4-BE49-F238E27FC236}">
                <a16:creationId xmlns:a16="http://schemas.microsoft.com/office/drawing/2014/main" id="{962D56F9-BBD9-31EC-D7E3-EC76475F4389}"/>
              </a:ext>
            </a:extLst>
          </p:cNvPr>
          <p:cNvSpPr/>
          <p:nvPr/>
        </p:nvSpPr>
        <p:spPr>
          <a:xfrm>
            <a:off x="113121" y="5297556"/>
            <a:ext cx="10033510" cy="15604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a:effectLst>
                  <a:outerShdw blurRad="38100" dist="38100" dir="2700000" algn="tl">
                    <a:srgbClr val="000000">
                      <a:alpha val="43137"/>
                    </a:srgbClr>
                  </a:outerShdw>
                </a:effectLst>
              </a:rPr>
              <a:t>Physical DEMIL / Disposition Considerations</a:t>
            </a:r>
          </a:p>
          <a:p>
            <a:r>
              <a:rPr lang="en-US" sz="1600"/>
              <a:t>The DEMIL requirements for property assigned DEMIL code "C" apply to key points that are specific features of the property. Remove key points that are removable parts, components, accessories, and attachments that are still needed and that can be removed for reuse. Remove and destroy removable points that are no longer needed. Destroy key points in place if not removable. Identification of key points may be a challenge. Follow the physical requirements for property assigned DEMIL coded "D" if the key points cannot be identified.</a:t>
            </a:r>
            <a:endParaRPr lang="en-US" sz="1600" dirty="0"/>
          </a:p>
        </p:txBody>
      </p:sp>
      <p:pic>
        <p:nvPicPr>
          <p:cNvPr id="11" name="Picture 10">
            <a:extLst>
              <a:ext uri="{FF2B5EF4-FFF2-40B4-BE49-F238E27FC236}">
                <a16:creationId xmlns:a16="http://schemas.microsoft.com/office/drawing/2014/main" id="{B81A7FE8-87C5-1495-6C2F-422C44D3B238}"/>
              </a:ext>
            </a:extLst>
          </p:cNvPr>
          <p:cNvPicPr>
            <a:picLocks noChangeAspect="1"/>
          </p:cNvPicPr>
          <p:nvPr/>
        </p:nvPicPr>
        <p:blipFill>
          <a:blip r:embed="rId3"/>
          <a:srcRect l="21953" t="25974" r="4241" b="22749"/>
          <a:stretch>
            <a:fillRect/>
          </a:stretch>
        </p:blipFill>
        <p:spPr>
          <a:xfrm>
            <a:off x="5978131" y="3429000"/>
            <a:ext cx="4168500" cy="1371600"/>
          </a:xfrm>
          <a:prstGeom prst="rect">
            <a:avLst/>
          </a:prstGeom>
        </p:spPr>
      </p:pic>
      <p:sp>
        <p:nvSpPr>
          <p:cNvPr id="17" name="TextBox 16">
            <a:extLst>
              <a:ext uri="{FF2B5EF4-FFF2-40B4-BE49-F238E27FC236}">
                <a16:creationId xmlns:a16="http://schemas.microsoft.com/office/drawing/2014/main" id="{A63DBED0-97E5-6A09-124E-A7ABFD5EB6C1}"/>
              </a:ext>
            </a:extLst>
          </p:cNvPr>
          <p:cNvSpPr txBox="1"/>
          <p:nvPr/>
        </p:nvSpPr>
        <p:spPr>
          <a:xfrm>
            <a:off x="5862169" y="4910578"/>
            <a:ext cx="4432852" cy="276999"/>
          </a:xfrm>
          <a:prstGeom prst="rect">
            <a:avLst/>
          </a:prstGeom>
          <a:noFill/>
        </p:spPr>
        <p:txBody>
          <a:bodyPr wrap="square">
            <a:spAutoFit/>
          </a:bodyPr>
          <a:lstStyle/>
          <a:p>
            <a:r>
              <a:rPr lang="en-US" sz="1200" b="1" i="0" dirty="0">
                <a:solidFill>
                  <a:srgbClr val="666666"/>
                </a:solidFill>
                <a:effectLst/>
                <a:latin typeface="Times New Roman" panose="02020603050405020304" pitchFamily="18" charset="0"/>
                <a:cs typeface="Times New Roman" panose="02020603050405020304" pitchFamily="18" charset="0"/>
              </a:rPr>
              <a:t>U.S. Navy E-2 Hawkeye airborne command and control aircraft</a:t>
            </a:r>
            <a:endParaRPr lang="en-U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4725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E04C-692F-8F4B-A9D5-6C7AC5F20D4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4CC85FB-3CD0-7E08-6730-9114AF7F088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F93C5B4-B379-BD6C-C2A1-8DF6E2CC6E6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B767AF72-1F20-C9FE-216D-5DE9865A16B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189577F-55D6-DC58-CBD1-DB98C9369EE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D9DEB98B-1E4B-A328-7E57-F9122A61F8F1}"/>
              </a:ext>
            </a:extLst>
          </p:cNvPr>
          <p:cNvPicPr>
            <a:picLocks noChangeAspect="1"/>
          </p:cNvPicPr>
          <p:nvPr/>
        </p:nvPicPr>
        <p:blipFill>
          <a:blip r:embed="rId2">
            <a:extLst>
              <a:ext uri="{28A0092B-C50C-407E-A947-70E740481C1C}">
                <a14:useLocalDpi xmlns:a14="http://schemas.microsoft.com/office/drawing/2010/main" val="0"/>
              </a:ext>
            </a:extLst>
          </a:blip>
          <a:srcRect l="11388" b="19809"/>
          <a:stretch>
            <a:fillRect/>
          </a:stretch>
        </p:blipFill>
        <p:spPr>
          <a:xfrm>
            <a:off x="121920" y="1372047"/>
            <a:ext cx="1713368" cy="1940113"/>
          </a:xfrm>
          <a:prstGeom prst="rect">
            <a:avLst/>
          </a:prstGeom>
        </p:spPr>
      </p:pic>
      <p:sp>
        <p:nvSpPr>
          <p:cNvPr id="5" name="TextBox 4">
            <a:extLst>
              <a:ext uri="{FF2B5EF4-FFF2-40B4-BE49-F238E27FC236}">
                <a16:creationId xmlns:a16="http://schemas.microsoft.com/office/drawing/2014/main" id="{7E311C35-288A-32CA-1687-4371E5E7F8C9}"/>
              </a:ext>
            </a:extLst>
          </p:cNvPr>
          <p:cNvSpPr txBox="1"/>
          <p:nvPr/>
        </p:nvSpPr>
        <p:spPr>
          <a:xfrm>
            <a:off x="1926728" y="1439970"/>
            <a:ext cx="10143352"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Obsolete for New Assignment, code should be challenged for new applicable code. Military items formally on the USML. Mutilate (MUT) items to the point of scrap required worldwide.</a:t>
            </a:r>
          </a:p>
          <a:p>
            <a:endParaRPr lang="en-US" b="1" i="1" dirty="0">
              <a:effectLst>
                <a:outerShdw blurRad="38100" dist="38100" dir="2700000" algn="tl">
                  <a:srgbClr val="000000">
                    <a:alpha val="43137"/>
                  </a:srgbClr>
                </a:outerShdw>
              </a:effectLst>
            </a:endParaRPr>
          </a:p>
          <a:p>
            <a:r>
              <a:rPr lang="en-US" dirty="0"/>
              <a:t>DEMIL Code "B" MLI deemed of no further use will be MUT to the point of scrap worldwide.</a:t>
            </a:r>
          </a:p>
        </p:txBody>
      </p:sp>
      <p:pic>
        <p:nvPicPr>
          <p:cNvPr id="9" name="Picture 8">
            <a:extLst>
              <a:ext uri="{FF2B5EF4-FFF2-40B4-BE49-F238E27FC236}">
                <a16:creationId xmlns:a16="http://schemas.microsoft.com/office/drawing/2014/main" id="{D2B55255-48AA-1189-9A89-E61D8AF6AB0B}"/>
              </a:ext>
            </a:extLst>
          </p:cNvPr>
          <p:cNvPicPr>
            <a:picLocks noChangeAspect="1"/>
          </p:cNvPicPr>
          <p:nvPr/>
        </p:nvPicPr>
        <p:blipFill>
          <a:blip r:embed="rId3"/>
          <a:stretch>
            <a:fillRect/>
          </a:stretch>
        </p:blipFill>
        <p:spPr>
          <a:xfrm>
            <a:off x="1926728" y="2640299"/>
            <a:ext cx="8555878" cy="2940369"/>
          </a:xfrm>
          <a:prstGeom prst="rect">
            <a:avLst/>
          </a:prstGeom>
        </p:spPr>
      </p:pic>
      <p:sp>
        <p:nvSpPr>
          <p:cNvPr id="10" name="Rectangle 9">
            <a:extLst>
              <a:ext uri="{FF2B5EF4-FFF2-40B4-BE49-F238E27FC236}">
                <a16:creationId xmlns:a16="http://schemas.microsoft.com/office/drawing/2014/main" id="{C9EC9981-C864-555C-A2C6-8385F0FCECD8}"/>
              </a:ext>
            </a:extLst>
          </p:cNvPr>
          <p:cNvSpPr/>
          <p:nvPr/>
        </p:nvSpPr>
        <p:spPr>
          <a:xfrm>
            <a:off x="121920" y="5646656"/>
            <a:ext cx="10024711" cy="110293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DEMIL-B is being phased out but still on millions of supply items. Code should be reviewed and updated to a newer code in accordance with DODM 4160.28 Vol 2, DEMIL Tables.</a:t>
            </a:r>
          </a:p>
        </p:txBody>
      </p:sp>
    </p:spTree>
    <p:extLst>
      <p:ext uri="{BB962C8B-B14F-4D97-AF65-F5344CB8AC3E}">
        <p14:creationId xmlns:p14="http://schemas.microsoft.com/office/powerpoint/2010/main" val="39411889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46DACF-AFCC-9F2A-A5BB-C9179E749E57}"/>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4E0A39F-D09E-A981-C144-65BB6EF39A0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391C5CA-3FFA-EE34-4F92-AD62D2A328D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602612DD-79BE-A0F5-640B-DB8DD1662B3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023AC0B7-6B56-3251-D65F-3712AF25AB1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Graphical user interface, text, application&#10;&#10;AI-generated content may be incorrect.">
            <a:extLst>
              <a:ext uri="{FF2B5EF4-FFF2-40B4-BE49-F238E27FC236}">
                <a16:creationId xmlns:a16="http://schemas.microsoft.com/office/drawing/2014/main" id="{5CA3E126-8537-BE84-831C-9C5677CC0917}"/>
              </a:ext>
            </a:extLst>
          </p:cNvPr>
          <p:cNvPicPr>
            <a:picLocks noChangeAspect="1"/>
          </p:cNvPicPr>
          <p:nvPr/>
        </p:nvPicPr>
        <p:blipFill>
          <a:blip r:embed="rId2">
            <a:extLst>
              <a:ext uri="{28A0092B-C50C-407E-A947-70E740481C1C}">
                <a14:useLocalDpi xmlns:a14="http://schemas.microsoft.com/office/drawing/2010/main" val="0"/>
              </a:ext>
            </a:extLst>
          </a:blip>
          <a:srcRect l="8672" t="2466" r="1502" b="62021"/>
          <a:stretch>
            <a:fillRect/>
          </a:stretch>
        </p:blipFill>
        <p:spPr>
          <a:xfrm>
            <a:off x="0" y="1372047"/>
            <a:ext cx="1822420" cy="1904388"/>
          </a:xfrm>
          <a:prstGeom prst="rect">
            <a:avLst/>
          </a:prstGeom>
        </p:spPr>
      </p:pic>
      <p:sp>
        <p:nvSpPr>
          <p:cNvPr id="5" name="TextBox 4">
            <a:extLst>
              <a:ext uri="{FF2B5EF4-FFF2-40B4-BE49-F238E27FC236}">
                <a16:creationId xmlns:a16="http://schemas.microsoft.com/office/drawing/2014/main" id="{18AD2AA0-4637-AF0A-CB04-F0501B61CA5D}"/>
              </a:ext>
            </a:extLst>
          </p:cNvPr>
          <p:cNvSpPr txBox="1"/>
          <p:nvPr/>
        </p:nvSpPr>
        <p:spPr>
          <a:xfrm>
            <a:off x="1822419" y="1439970"/>
            <a:ext cx="10211429" cy="92333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CCL item. Mutilation (MUT) of items to the point of scrap required outside the United States. MUT of items required inside the U.S. when the DEMIL integrity code (IC) 3. MUT is not required in the U.S. for items with DEMIL IC 6.</a:t>
            </a:r>
          </a:p>
        </p:txBody>
      </p:sp>
      <p:pic>
        <p:nvPicPr>
          <p:cNvPr id="9" name="Picture 8">
            <a:extLst>
              <a:ext uri="{FF2B5EF4-FFF2-40B4-BE49-F238E27FC236}">
                <a16:creationId xmlns:a16="http://schemas.microsoft.com/office/drawing/2014/main" id="{E32E0585-C61F-E60C-A7EA-511D8CD62B46}"/>
              </a:ext>
            </a:extLst>
          </p:cNvPr>
          <p:cNvPicPr>
            <a:picLocks noChangeAspect="1"/>
          </p:cNvPicPr>
          <p:nvPr/>
        </p:nvPicPr>
        <p:blipFill>
          <a:blip r:embed="rId3"/>
          <a:stretch>
            <a:fillRect/>
          </a:stretch>
        </p:blipFill>
        <p:spPr>
          <a:xfrm>
            <a:off x="4130040" y="2565330"/>
            <a:ext cx="3918405" cy="2748541"/>
          </a:xfrm>
          <a:prstGeom prst="rect">
            <a:avLst/>
          </a:prstGeom>
        </p:spPr>
      </p:pic>
      <p:sp>
        <p:nvSpPr>
          <p:cNvPr id="10" name="Rectangle 9">
            <a:extLst>
              <a:ext uri="{FF2B5EF4-FFF2-40B4-BE49-F238E27FC236}">
                <a16:creationId xmlns:a16="http://schemas.microsoft.com/office/drawing/2014/main" id="{F12793B2-F809-3254-3906-9C07F9E76CE4}"/>
              </a:ext>
            </a:extLst>
          </p:cNvPr>
          <p:cNvSpPr/>
          <p:nvPr/>
        </p:nvSpPr>
        <p:spPr>
          <a:xfrm>
            <a:off x="181156" y="5485953"/>
            <a:ext cx="9965476" cy="118226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Mutilation/ Disposition Considerations</a:t>
            </a:r>
          </a:p>
          <a:p>
            <a:pPr algn="ctr"/>
            <a:endParaRPr lang="en-US" b="1" i="1" dirty="0">
              <a:effectLst>
                <a:outerShdw blurRad="38100" dist="38100" dir="2700000" algn="tl">
                  <a:srgbClr val="000000">
                    <a:alpha val="43137"/>
                  </a:srgbClr>
                </a:outerShdw>
              </a:effectLst>
            </a:endParaRPr>
          </a:p>
          <a:p>
            <a:pPr algn="ctr"/>
            <a:r>
              <a:rPr lang="en-US" dirty="0"/>
              <a:t>Inside the US, mutilation of the item is required when the DEMIL IC is "3." TSC are required in the United States on *all* DEML Q property. DEMIL not required.</a:t>
            </a:r>
          </a:p>
        </p:txBody>
      </p:sp>
    </p:spTree>
    <p:extLst>
      <p:ext uri="{BB962C8B-B14F-4D97-AF65-F5344CB8AC3E}">
        <p14:creationId xmlns:p14="http://schemas.microsoft.com/office/powerpoint/2010/main" val="37698437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013C2E-1C89-9E81-4CA0-1E248A6D6E5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71599C9-7391-A0DF-654E-E2318D6E40FF}"/>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97A1410-517E-4897-F08B-4DD2083045C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are the DEMIL Codes ?                                                                                                                                                                                           17/42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0715C41-0A5A-6858-A4C3-3917EAA7D5BB}"/>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F58C53C9-096F-7110-A5C4-855FDBD0190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Icon&#10;&#10;AI-generated content may be incorrect.">
            <a:extLst>
              <a:ext uri="{FF2B5EF4-FFF2-40B4-BE49-F238E27FC236}">
                <a16:creationId xmlns:a16="http://schemas.microsoft.com/office/drawing/2014/main" id="{533AB14D-D288-E6C3-A388-0DE82F8FC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72047"/>
            <a:ext cx="2038350" cy="2295525"/>
          </a:xfrm>
          <a:prstGeom prst="rect">
            <a:avLst/>
          </a:prstGeom>
        </p:spPr>
      </p:pic>
      <p:sp>
        <p:nvSpPr>
          <p:cNvPr id="9" name="TextBox 8">
            <a:extLst>
              <a:ext uri="{FF2B5EF4-FFF2-40B4-BE49-F238E27FC236}">
                <a16:creationId xmlns:a16="http://schemas.microsoft.com/office/drawing/2014/main" id="{8423487F-AA61-A769-E8B6-4B97E1B51AF5}"/>
              </a:ext>
            </a:extLst>
          </p:cNvPr>
          <p:cNvSpPr txBox="1"/>
          <p:nvPr/>
        </p:nvSpPr>
        <p:spPr>
          <a:xfrm>
            <a:off x="2038349" y="1486137"/>
            <a:ext cx="10073137" cy="120032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Items determined by the DoW to present a low risk when released out of DoW control. This code includes items that are either not subject to U.S. export controls or are certain low risk items subject to the EAR in Parts 730-774 of Title 15, CFR (includes for example certain CCL or EAR99 items). No DEMIL or mutilation is required.</a:t>
            </a:r>
          </a:p>
        </p:txBody>
      </p:sp>
      <p:sp>
        <p:nvSpPr>
          <p:cNvPr id="13" name="Rectangle 12">
            <a:extLst>
              <a:ext uri="{FF2B5EF4-FFF2-40B4-BE49-F238E27FC236}">
                <a16:creationId xmlns:a16="http://schemas.microsoft.com/office/drawing/2014/main" id="{26F6B670-5E07-9B83-F622-61816664DEB3}"/>
              </a:ext>
            </a:extLst>
          </p:cNvPr>
          <p:cNvSpPr/>
          <p:nvPr/>
        </p:nvSpPr>
        <p:spPr>
          <a:xfrm>
            <a:off x="284672" y="5511309"/>
            <a:ext cx="9480430" cy="12014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i="1" u="sng" dirty="0">
                <a:effectLst>
                  <a:outerShdw blurRad="38100" dist="38100" dir="2700000" algn="tl">
                    <a:srgbClr val="000000">
                      <a:alpha val="43137"/>
                    </a:srgbClr>
                  </a:outerShdw>
                </a:effectLst>
              </a:rPr>
              <a:t>Disposition Considerations</a:t>
            </a:r>
          </a:p>
          <a:p>
            <a:pPr algn="ctr"/>
            <a:endParaRPr lang="en-US" b="1" i="1" u="sng" dirty="0">
              <a:effectLst>
                <a:outerShdw blurRad="38100" dist="38100" dir="2700000" algn="tl">
                  <a:srgbClr val="000000">
                    <a:alpha val="43137"/>
                  </a:srgbClr>
                </a:outerShdw>
              </a:effectLst>
            </a:endParaRPr>
          </a:p>
          <a:p>
            <a:pPr algn="ctr"/>
            <a:r>
              <a:rPr lang="en-US" dirty="0"/>
              <a:t>DEMIL Code A is the least restrictive of all the DEMIL codes. May require an export license from DOC if shipped outside the United States.</a:t>
            </a:r>
          </a:p>
        </p:txBody>
      </p:sp>
      <p:pic>
        <p:nvPicPr>
          <p:cNvPr id="16" name="Picture 15">
            <a:extLst>
              <a:ext uri="{FF2B5EF4-FFF2-40B4-BE49-F238E27FC236}">
                <a16:creationId xmlns:a16="http://schemas.microsoft.com/office/drawing/2014/main" id="{C1534B12-5356-6794-FDBC-A8F6F35DB506}"/>
              </a:ext>
            </a:extLst>
          </p:cNvPr>
          <p:cNvPicPr>
            <a:picLocks noChangeAspect="1"/>
          </p:cNvPicPr>
          <p:nvPr/>
        </p:nvPicPr>
        <p:blipFill>
          <a:blip r:embed="rId3"/>
          <a:stretch>
            <a:fillRect/>
          </a:stretch>
        </p:blipFill>
        <p:spPr>
          <a:xfrm>
            <a:off x="2415396" y="2866405"/>
            <a:ext cx="7349705" cy="2505458"/>
          </a:xfrm>
          <a:prstGeom prst="rect">
            <a:avLst/>
          </a:prstGeom>
        </p:spPr>
      </p:pic>
    </p:spTree>
    <p:extLst>
      <p:ext uri="{BB962C8B-B14F-4D97-AF65-F5344CB8AC3E}">
        <p14:creationId xmlns:p14="http://schemas.microsoft.com/office/powerpoint/2010/main" val="9943990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E7F3409-A547-1DF8-0FF9-B1185BCE4950}"/>
              </a:ext>
            </a:extLst>
          </p:cNvPr>
          <p:cNvSpPr txBox="1"/>
          <p:nvPr/>
        </p:nvSpPr>
        <p:spPr>
          <a:xfrm>
            <a:off x="1179871" y="523256"/>
            <a:ext cx="5014452" cy="369332"/>
          </a:xfrm>
          <a:prstGeom prst="rect">
            <a:avLst/>
          </a:prstGeom>
          <a:noFill/>
        </p:spPr>
        <p:txBody>
          <a:bodyPr wrap="square" rtlCol="0">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D54C51BB-F367-93C9-0A44-88FCE2BFC5BD}"/>
              </a:ext>
            </a:extLst>
          </p:cNvPr>
          <p:cNvSpPr txBox="1"/>
          <p:nvPr/>
        </p:nvSpPr>
        <p:spPr>
          <a:xfrm>
            <a:off x="-19664" y="1024702"/>
            <a:ext cx="12211664" cy="369332"/>
          </a:xfrm>
          <a:prstGeom prst="rect">
            <a:avLst/>
          </a:prstGeom>
          <a:noFill/>
        </p:spPr>
        <p:txBody>
          <a:bodyPr wrap="square">
            <a:spAutoFit/>
          </a:bodyPr>
          <a:lstStyle/>
          <a:p>
            <a:r>
              <a:rPr lang="en-US" dirty="0">
                <a:solidFill>
                  <a:schemeClr val="bg1"/>
                </a:solidFill>
              </a:rPr>
              <a:t>Overview                                                                                                                                                                                                                                       2/42</a:t>
            </a:r>
          </a:p>
        </p:txBody>
      </p:sp>
      <p:sp>
        <p:nvSpPr>
          <p:cNvPr id="8" name="TextBox 7">
            <a:extLst>
              <a:ext uri="{FF2B5EF4-FFF2-40B4-BE49-F238E27FC236}">
                <a16:creationId xmlns:a16="http://schemas.microsoft.com/office/drawing/2014/main" id="{01AED014-807D-65FF-7AEC-E7FDB030DE81}"/>
              </a:ext>
            </a:extLst>
          </p:cNvPr>
          <p:cNvSpPr txBox="1"/>
          <p:nvPr/>
        </p:nvSpPr>
        <p:spPr>
          <a:xfrm>
            <a:off x="73743" y="1526148"/>
            <a:ext cx="6120580" cy="4801314"/>
          </a:xfrm>
          <a:prstGeom prst="rect">
            <a:avLst/>
          </a:prstGeom>
          <a:noFill/>
        </p:spPr>
        <p:txBody>
          <a:bodyPr wrap="square">
            <a:spAutoFit/>
          </a:bodyPr>
          <a:lstStyle/>
          <a:p>
            <a:r>
              <a:rPr lang="en-US" dirty="0"/>
              <a:t>The DoW DEMIL and TSC Programs have policies and procedures to prevent the unauthorized release of DoW personal property.</a:t>
            </a:r>
          </a:p>
          <a:p>
            <a:endParaRPr lang="en-US" dirty="0"/>
          </a:p>
          <a:p>
            <a:r>
              <a:rPr lang="en-US" dirty="0"/>
              <a:t>A common misconception with DEMIL is that "if it has a DEMIL code, everything gets destroyed". "Everything" does not get destroyed.</a:t>
            </a:r>
          </a:p>
          <a:p>
            <a:endParaRPr lang="en-US" dirty="0"/>
          </a:p>
          <a:p>
            <a:r>
              <a:rPr lang="en-US" dirty="0"/>
              <a:t>Items, or portions of those items, that are DEMIL coded such that they require either complete, or partial destruction will be destroyed, but only after they have gone through the Reutilization and/or Transfer stages of disposition beforehand.</a:t>
            </a:r>
          </a:p>
          <a:p>
            <a:endParaRPr lang="en-US" dirty="0"/>
          </a:p>
          <a:p>
            <a:r>
              <a:rPr lang="en-US" dirty="0"/>
              <a:t>If items are not Reutilized or Transferred, only then will be limited (if Donated) or complete DEMIL of items take place for items requiring Physical DEMIL.</a:t>
            </a:r>
          </a:p>
        </p:txBody>
      </p:sp>
      <p:pic>
        <p:nvPicPr>
          <p:cNvPr id="10" name="Picture 9" descr="Diagram&#10;&#10;AI-generated content may be incorrect.">
            <a:extLst>
              <a:ext uri="{FF2B5EF4-FFF2-40B4-BE49-F238E27FC236}">
                <a16:creationId xmlns:a16="http://schemas.microsoft.com/office/drawing/2014/main" id="{C232A892-563D-F346-248A-EEABBDAC8A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182" y="1400773"/>
            <a:ext cx="5553075" cy="4432525"/>
          </a:xfrm>
          <a:prstGeom prst="rect">
            <a:avLst/>
          </a:prstGeom>
        </p:spPr>
      </p:pic>
      <p:sp>
        <p:nvSpPr>
          <p:cNvPr id="12" name="Rectangle 11">
            <a:extLst>
              <a:ext uri="{FF2B5EF4-FFF2-40B4-BE49-F238E27FC236}">
                <a16:creationId xmlns:a16="http://schemas.microsoft.com/office/drawing/2014/main" id="{03BE87E9-3B5A-2E09-06C3-CE96CA57683B}"/>
              </a:ext>
            </a:extLst>
          </p:cNvPr>
          <p:cNvSpPr/>
          <p:nvPr/>
        </p:nvSpPr>
        <p:spPr>
          <a:xfrm>
            <a:off x="6486233" y="6020746"/>
            <a:ext cx="2984360" cy="369332"/>
          </a:xfrm>
          <a:prstGeom prst="rect">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US" dirty="0">
                <a:solidFill>
                  <a:schemeClr val="bg1"/>
                </a:solidFill>
                <a:hlinkClick r:id="rId3" action="ppaction://hlinksldjump">
                  <a:extLst>
                    <a:ext uri="{A12FA001-AC4F-418D-AE19-62706E023703}">
                      <ahyp:hlinkClr xmlns:ahyp="http://schemas.microsoft.com/office/drawing/2018/hyperlinkcolor" val="tx"/>
                    </a:ext>
                  </a:extLst>
                </a:hlinkClick>
              </a:rPr>
              <a:t>Disposal Overview </a:t>
            </a:r>
            <a:endParaRPr lang="en-US" dirty="0">
              <a:solidFill>
                <a:schemeClr val="bg1"/>
              </a:solidFill>
            </a:endParaRPr>
          </a:p>
        </p:txBody>
      </p:sp>
      <p:sp>
        <p:nvSpPr>
          <p:cNvPr id="13" name="Action Button: Go Back or Previous 12">
            <a:hlinkClick r:id="rId4" action="ppaction://hlinksldjump" highlightClick="1"/>
            <a:extLst>
              <a:ext uri="{FF2B5EF4-FFF2-40B4-BE49-F238E27FC236}">
                <a16:creationId xmlns:a16="http://schemas.microsoft.com/office/drawing/2014/main" id="{E5F858B9-5CE1-E123-A8A7-7F74C074ECC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14" name="Action Button: Go Forward or Next 13">
            <a:hlinkClick r:id="rId5" action="ppaction://hlinksldjump" highlightClick="1"/>
            <a:extLst>
              <a:ext uri="{FF2B5EF4-FFF2-40B4-BE49-F238E27FC236}">
                <a16:creationId xmlns:a16="http://schemas.microsoft.com/office/drawing/2014/main" id="{0D136BBD-8F8F-3E61-BA8C-62A8610E883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109985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86424-19BE-5171-0927-C9BA2BBACCD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A9EE48A-7D48-EF6E-F267-968B22ECDCE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A0D58E4-9857-B9FE-465E-74CDE754242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Physical Demilitarization                                                                                                                                                                                                   18/42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51209CA-9D98-B4D5-4D00-0022095D8C6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6F4527A-94F2-25C4-5EEA-88E0EFB73B4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E9DCFE77-2306-5356-E7C9-5007E921E5FB}"/>
              </a:ext>
            </a:extLst>
          </p:cNvPr>
          <p:cNvSpPr txBox="1"/>
          <p:nvPr/>
        </p:nvSpPr>
        <p:spPr>
          <a:xfrm>
            <a:off x="174747" y="1372047"/>
            <a:ext cx="11283351" cy="2308324"/>
          </a:xfrm>
          <a:prstGeom prst="rect">
            <a:avLst/>
          </a:prstGeom>
          <a:noFill/>
        </p:spPr>
        <p:txBody>
          <a:bodyPr wrap="square" rtlCol="0">
            <a:spAutoFit/>
          </a:bodyPr>
          <a:lstStyle/>
          <a:p>
            <a:r>
              <a:rPr lang="en-US" b="1" i="1" dirty="0">
                <a:effectLst>
                  <a:outerShdw blurRad="38100" dist="38100" dir="2700000" algn="tl">
                    <a:srgbClr val="000000">
                      <a:alpha val="43137"/>
                    </a:srgbClr>
                  </a:outerShdw>
                </a:effectLst>
              </a:rPr>
              <a:t>What happens if a DEMIL Code is incorrect?</a:t>
            </a:r>
          </a:p>
          <a:p>
            <a:endParaRPr lang="en-US" b="1" i="1" u="sng" dirty="0">
              <a:effectLst>
                <a:outerShdw blurRad="38100" dist="38100" dir="2700000" algn="tl">
                  <a:srgbClr val="000000">
                    <a:alpha val="43137"/>
                  </a:srgbClr>
                </a:outerShdw>
              </a:effectLst>
            </a:endParaRPr>
          </a:p>
          <a:p>
            <a:r>
              <a:rPr lang="en-US" dirty="0"/>
              <a:t>If a DEMIL code is incorrect, property requiring controls at time of disposition (i.e. destruction of all or part of the item) may be inadvertently released and sold/donated to the public, or items not requiring strict controls may be destroyed incurring unneeded expense.</a:t>
            </a:r>
          </a:p>
          <a:p>
            <a:endParaRPr lang="en-US" dirty="0"/>
          </a:p>
          <a:p>
            <a:r>
              <a:rPr lang="en-US" dirty="0"/>
              <a:t>The DEMIL Code Challenge process managed by the DDCMO allows anyone with access to the DDCMO website can submit challenges of a believed incorrect DEMIL code on an NSN.</a:t>
            </a:r>
          </a:p>
        </p:txBody>
      </p:sp>
      <p:pic>
        <p:nvPicPr>
          <p:cNvPr id="5" name="Picture 4" descr="Text&#10;&#10;AI-generated content may be incorrect.">
            <a:extLst>
              <a:ext uri="{FF2B5EF4-FFF2-40B4-BE49-F238E27FC236}">
                <a16:creationId xmlns:a16="http://schemas.microsoft.com/office/drawing/2014/main" id="{B38BEBF4-41CF-E02F-AF18-7B22B9C884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747" y="3968909"/>
            <a:ext cx="4477768" cy="2728196"/>
          </a:xfrm>
          <a:prstGeom prst="rect">
            <a:avLst/>
          </a:prstGeom>
        </p:spPr>
      </p:pic>
      <p:pic>
        <p:nvPicPr>
          <p:cNvPr id="10" name="Picture 9" descr="Graphical user interface, text, application&#10;&#10;AI-generated content may be incorrect.">
            <a:extLst>
              <a:ext uri="{FF2B5EF4-FFF2-40B4-BE49-F238E27FC236}">
                <a16:creationId xmlns:a16="http://schemas.microsoft.com/office/drawing/2014/main" id="{0C8E7CD5-240A-AA84-F91B-E011230EFD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8650" y="3977390"/>
            <a:ext cx="4630419" cy="2880610"/>
          </a:xfrm>
          <a:prstGeom prst="rect">
            <a:avLst/>
          </a:prstGeom>
        </p:spPr>
      </p:pic>
      <p:sp>
        <p:nvSpPr>
          <p:cNvPr id="11" name="Rectangle 10">
            <a:extLst>
              <a:ext uri="{FF2B5EF4-FFF2-40B4-BE49-F238E27FC236}">
                <a16:creationId xmlns:a16="http://schemas.microsoft.com/office/drawing/2014/main" id="{CD42310F-9C60-73F9-ADF3-564E9D62AC48}"/>
              </a:ext>
            </a:extLst>
          </p:cNvPr>
          <p:cNvSpPr/>
          <p:nvPr/>
        </p:nvSpPr>
        <p:spPr>
          <a:xfrm>
            <a:off x="9624962" y="4114800"/>
            <a:ext cx="1925808" cy="36933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solidFill>
                  <a:srgbClr val="467886"/>
                </a:solidFill>
                <a:hlinkClick r:id="rId4">
                  <a:extLst>
                    <a:ext uri="{A12FA001-AC4F-418D-AE19-62706E023703}">
                      <ahyp:hlinkClr xmlns:ahyp="http://schemas.microsoft.com/office/drawing/2018/hyperlinkcolor" val="tx"/>
                    </a:ext>
                  </a:extLst>
                </a:hlinkClick>
              </a:rPr>
              <a:t>DDCMO Website</a:t>
            </a:r>
            <a:r>
              <a:rPr lang="en-US" dirty="0">
                <a:solidFill>
                  <a:schemeClr val="bg1"/>
                </a:solidFill>
                <a:hlinkClick r:id="rId4">
                  <a:extLst>
                    <a:ext uri="{A12FA001-AC4F-418D-AE19-62706E023703}">
                      <ahyp:hlinkClr xmlns:ahyp="http://schemas.microsoft.com/office/drawing/2018/hyperlinkcolor" val="tx"/>
                    </a:ext>
                  </a:extLst>
                </a:hlinkClick>
              </a:rPr>
              <a:t> </a:t>
            </a:r>
            <a:endParaRPr lang="en-US" dirty="0">
              <a:solidFill>
                <a:schemeClr val="bg1"/>
              </a:solidFill>
            </a:endParaRPr>
          </a:p>
        </p:txBody>
      </p:sp>
    </p:spTree>
    <p:extLst>
      <p:ext uri="{BB962C8B-B14F-4D97-AF65-F5344CB8AC3E}">
        <p14:creationId xmlns:p14="http://schemas.microsoft.com/office/powerpoint/2010/main" val="13897668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7DC32-7AA5-FE76-FC56-D0B233FCD32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B33695E1-4DE7-B641-99CA-EA40A92654B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0CAFC7D-8C80-126D-ABB0-843D4C61EC82}"/>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19/42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965D353-5867-9E5D-DDD6-5F2AA2590C3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922C4E10-545C-FF37-FC02-832DFB1DFAE5}"/>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10C79D45-154D-5C8C-DF3B-C1DE6324EA2C}"/>
              </a:ext>
            </a:extLst>
          </p:cNvPr>
          <p:cNvSpPr txBox="1"/>
          <p:nvPr/>
        </p:nvSpPr>
        <p:spPr>
          <a:xfrm>
            <a:off x="30480" y="1372047"/>
            <a:ext cx="12131040" cy="230832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the DEMIL Integrity Code (IC)?</a:t>
            </a:r>
          </a:p>
          <a:p>
            <a:endParaRPr lang="en-US" b="1" i="1" u="sng" dirty="0">
              <a:effectLst>
                <a:outerShdw blurRad="38100" dist="38100" dir="2700000" algn="tl">
                  <a:srgbClr val="000000">
                    <a:alpha val="43137"/>
                  </a:srgbClr>
                </a:outerShdw>
              </a:effectLst>
            </a:endParaRPr>
          </a:p>
          <a:p>
            <a:r>
              <a:rPr lang="en-US" dirty="0"/>
              <a:t>Integrity Codes identify NSNs whose DEMIL code has or has not been subjected to review and validation by the DoD DEMIL Coding Management Office, or items that are currently under a review process.</a:t>
            </a:r>
          </a:p>
          <a:p>
            <a:endParaRPr lang="en-US" dirty="0"/>
          </a:p>
          <a:p>
            <a:r>
              <a:rPr lang="en-US" dirty="0"/>
              <a:t>There are 10 single digit values (in addition to the field being blank) that can appear in the DEMIL INT CD field.</a:t>
            </a:r>
          </a:p>
          <a:p>
            <a:endParaRPr lang="en-US" dirty="0"/>
          </a:p>
          <a:p>
            <a:r>
              <a:rPr lang="en-US" dirty="0"/>
              <a:t>You can view the integrity codes in </a:t>
            </a:r>
            <a:r>
              <a:rPr lang="en-US" dirty="0">
                <a:hlinkClick r:id="rId3" action="ppaction://hlinksldjump"/>
              </a:rPr>
              <a:t>FLIS Technical Procedures Vol. 10, Table 216</a:t>
            </a:r>
            <a:r>
              <a:rPr lang="en-US" dirty="0"/>
              <a:t>.</a:t>
            </a:r>
          </a:p>
        </p:txBody>
      </p:sp>
      <p:sp>
        <p:nvSpPr>
          <p:cNvPr id="7" name="Rectangle 6">
            <a:extLst>
              <a:ext uri="{FF2B5EF4-FFF2-40B4-BE49-F238E27FC236}">
                <a16:creationId xmlns:a16="http://schemas.microsoft.com/office/drawing/2014/main" id="{BF28C3E0-19F0-E773-887C-5F51106427F5}"/>
              </a:ext>
            </a:extLst>
          </p:cNvPr>
          <p:cNvSpPr/>
          <p:nvPr/>
        </p:nvSpPr>
        <p:spPr>
          <a:xfrm>
            <a:off x="8358994" y="3345458"/>
            <a:ext cx="1737693" cy="568149"/>
          </a:xfrm>
          <a:prstGeom prst="rect">
            <a:avLst/>
          </a:prstGeom>
          <a:ln w="57150"/>
        </p:spPr>
        <p:style>
          <a:lnRef idx="2">
            <a:schemeClr val="dk1"/>
          </a:lnRef>
          <a:fillRef idx="1">
            <a:schemeClr val="lt1"/>
          </a:fillRef>
          <a:effectRef idx="0">
            <a:schemeClr val="dk1"/>
          </a:effectRef>
          <a:fontRef idx="minor">
            <a:schemeClr val="dk1"/>
          </a:fontRef>
        </p:style>
        <p:txBody>
          <a:bodyPr rtlCol="0" anchor="ctr"/>
          <a:lstStyle/>
          <a:p>
            <a:pPr algn="ctr"/>
            <a:r>
              <a:rPr lang="en-US" dirty="0">
                <a:hlinkClick r:id="rId4" action="ppaction://hlinksldjump"/>
              </a:rPr>
              <a:t>Integrity Codes </a:t>
            </a:r>
            <a:endParaRPr lang="en-US" dirty="0"/>
          </a:p>
        </p:txBody>
      </p:sp>
      <p:pic>
        <p:nvPicPr>
          <p:cNvPr id="16" name="Picture 15">
            <a:extLst>
              <a:ext uri="{FF2B5EF4-FFF2-40B4-BE49-F238E27FC236}">
                <a16:creationId xmlns:a16="http://schemas.microsoft.com/office/drawing/2014/main" id="{D83F08D5-272E-02C3-BD18-2F7565483447}"/>
              </a:ext>
            </a:extLst>
          </p:cNvPr>
          <p:cNvPicPr>
            <a:picLocks noChangeAspect="1"/>
          </p:cNvPicPr>
          <p:nvPr/>
        </p:nvPicPr>
        <p:blipFill>
          <a:blip r:embed="rId5">
            <a:extLst>
              <a:ext uri="{28A0092B-C50C-407E-A947-70E740481C1C}">
                <a14:useLocalDpi xmlns:a14="http://schemas.microsoft.com/office/drawing/2010/main" val="0"/>
              </a:ext>
            </a:extLst>
          </a:blip>
          <a:srcRect l="1482" t="15227" r="1567" b="9749"/>
          <a:stretch>
            <a:fillRect/>
          </a:stretch>
        </p:blipFill>
        <p:spPr>
          <a:xfrm>
            <a:off x="180975" y="4049703"/>
            <a:ext cx="10601326" cy="1029043"/>
          </a:xfrm>
          <a:prstGeom prst="rect">
            <a:avLst/>
          </a:prstGeom>
        </p:spPr>
      </p:pic>
    </p:spTree>
    <p:extLst>
      <p:ext uri="{BB962C8B-B14F-4D97-AF65-F5344CB8AC3E}">
        <p14:creationId xmlns:p14="http://schemas.microsoft.com/office/powerpoint/2010/main" val="14754437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6B36C328-F836-201C-80C5-9BD93F6A66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25" y="1529941"/>
            <a:ext cx="11639595" cy="5081873"/>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B01CEED9-FB37-D02F-A2CA-FB63C4B6AF3D}"/>
              </a:ext>
            </a:extLst>
          </p:cNvPr>
          <p:cNvSpPr/>
          <p:nvPr/>
        </p:nvSpPr>
        <p:spPr>
          <a:xfrm>
            <a:off x="11173063" y="6295347"/>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4150184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AI-generated content may be incorrect.">
            <a:extLst>
              <a:ext uri="{FF2B5EF4-FFF2-40B4-BE49-F238E27FC236}">
                <a16:creationId xmlns:a16="http://schemas.microsoft.com/office/drawing/2014/main" id="{C58FD2D8-44A2-D43F-CA1F-D6183507CE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5334"/>
            <a:ext cx="12192000" cy="5852666"/>
          </a:xfrm>
          <a:prstGeom prst="rect">
            <a:avLst/>
          </a:prstGeom>
        </p:spPr>
      </p:pic>
      <p:sp>
        <p:nvSpPr>
          <p:cNvPr id="4" name="Action Button: Go Back or Previous 3">
            <a:hlinkClick r:id="rId4" action="ppaction://hlinksldjump" highlightClick="1"/>
            <a:extLst>
              <a:ext uri="{FF2B5EF4-FFF2-40B4-BE49-F238E27FC236}">
                <a16:creationId xmlns:a16="http://schemas.microsoft.com/office/drawing/2014/main" id="{45DE409D-5B86-1BD6-245F-8D7B487CF200}"/>
              </a:ext>
            </a:extLst>
          </p:cNvPr>
          <p:cNvSpPr/>
          <p:nvPr/>
        </p:nvSpPr>
        <p:spPr>
          <a:xfrm>
            <a:off x="11235300" y="6250065"/>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28338814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574C44-C3C2-70D1-8814-28BA037C402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3C30056-3C1A-8ACC-FAA0-FA7D419738B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B59B8F7-28BE-57E2-B637-4CA0CE8F697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DEMIL Integrity Code  (IC)                                                                                                                                                                                                  20/42</a:t>
            </a:r>
          </a:p>
        </p:txBody>
      </p:sp>
      <p:sp>
        <p:nvSpPr>
          <p:cNvPr id="6" name="Action Button: Go Back or Previous 5">
            <a:hlinkClick r:id="rId2" action="ppaction://hlinksldjump" highlightClick="1"/>
            <a:extLst>
              <a:ext uri="{FF2B5EF4-FFF2-40B4-BE49-F238E27FC236}">
                <a16:creationId xmlns:a16="http://schemas.microsoft.com/office/drawing/2014/main" id="{7A33A2F5-47E0-60A7-ECB3-2201B21164E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992AD68-A35F-01EF-68F1-E3DE95006567}"/>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C26BA6D9-43A7-841A-E94B-3EDD6BB9F1B8}"/>
              </a:ext>
            </a:extLst>
          </p:cNvPr>
          <p:cNvSpPr txBox="1"/>
          <p:nvPr/>
        </p:nvSpPr>
        <p:spPr>
          <a:xfrm>
            <a:off x="30480" y="1504296"/>
            <a:ext cx="7837170" cy="313932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Why do we need an Integrity Code (IC)?</a:t>
            </a:r>
          </a:p>
          <a:p>
            <a:endParaRPr lang="en-US" b="1" i="1" dirty="0">
              <a:effectLst>
                <a:outerShdw blurRad="38100" dist="38100" dir="2700000" algn="tl">
                  <a:srgbClr val="000000">
                    <a:alpha val="43137"/>
                  </a:srgbClr>
                </a:outerShdw>
              </a:effectLst>
            </a:endParaRPr>
          </a:p>
          <a:p>
            <a:r>
              <a:rPr lang="en-US" dirty="0"/>
              <a:t>The IC identifies if the DEMIL Code is valid, if the code has been reviewed for accuracy, or if the item is in a review process.</a:t>
            </a:r>
          </a:p>
          <a:p>
            <a:endParaRPr lang="en-US" dirty="0"/>
          </a:p>
          <a:p>
            <a:r>
              <a:rPr lang="en-US" dirty="0"/>
              <a:t>If the IC is anything but a "Code Locked" (IC of 1, 3, 6, 7) IC then the DEMIL code may not be correct.</a:t>
            </a:r>
          </a:p>
          <a:p>
            <a:endParaRPr lang="en-US" dirty="0"/>
          </a:p>
          <a:p>
            <a:r>
              <a:rPr lang="en-US" dirty="0"/>
              <a:t>If the IC is blank, it means the item has not even been reviewed yet and would put into question any and all types of disposition for the item until the item is updated with a 'Code Locked' IC.</a:t>
            </a:r>
          </a:p>
        </p:txBody>
      </p:sp>
      <p:pic>
        <p:nvPicPr>
          <p:cNvPr id="9" name="Picture 8">
            <a:extLst>
              <a:ext uri="{FF2B5EF4-FFF2-40B4-BE49-F238E27FC236}">
                <a16:creationId xmlns:a16="http://schemas.microsoft.com/office/drawing/2014/main" id="{0049500F-57BA-C5D4-127C-3628041A32E0}"/>
              </a:ext>
            </a:extLst>
          </p:cNvPr>
          <p:cNvPicPr>
            <a:picLocks noChangeAspect="1"/>
          </p:cNvPicPr>
          <p:nvPr/>
        </p:nvPicPr>
        <p:blipFill>
          <a:blip r:embed="rId3"/>
          <a:stretch>
            <a:fillRect/>
          </a:stretch>
        </p:blipFill>
        <p:spPr>
          <a:xfrm>
            <a:off x="8278976" y="2504949"/>
            <a:ext cx="3558848" cy="2895851"/>
          </a:xfrm>
          <a:prstGeom prst="rect">
            <a:avLst/>
          </a:prstGeom>
        </p:spPr>
      </p:pic>
    </p:spTree>
    <p:extLst>
      <p:ext uri="{BB962C8B-B14F-4D97-AF65-F5344CB8AC3E}">
        <p14:creationId xmlns:p14="http://schemas.microsoft.com/office/powerpoint/2010/main" val="27944935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9B3ED1-203E-C692-A637-1F75793E781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023C30C-DC57-CEDB-DDE5-EC448FAF09B6}"/>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581AACF-8FFB-FFFF-ACDC-CD23D929F7A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59DB900-5F93-3CDD-7841-7D15867D3AF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93C000DA-E9D2-AF76-143F-B77C34FFF47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B0C6FEAC-01E9-1CFE-5BF4-D187A3036178}"/>
              </a:ext>
            </a:extLst>
          </p:cNvPr>
          <p:cNvSpPr txBox="1"/>
          <p:nvPr/>
        </p:nvSpPr>
        <p:spPr>
          <a:xfrm>
            <a:off x="116680" y="1555552"/>
            <a:ext cx="8112919"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is a "Controlled Inventory Item Code" (CIIC)?</a:t>
            </a:r>
          </a:p>
          <a:p>
            <a:endParaRPr lang="en-US" b="1" i="1" dirty="0">
              <a:effectLst>
                <a:outerShdw blurRad="38100" dist="38100" dir="2700000" algn="tl">
                  <a:srgbClr val="000000">
                    <a:alpha val="43137"/>
                  </a:srgbClr>
                </a:outerShdw>
              </a:effectLst>
            </a:endParaRPr>
          </a:p>
          <a:p>
            <a:r>
              <a:rPr lang="en-US" dirty="0"/>
              <a:t>CIIC is assigned during the provisioning process by the Item Manager which identifies the extent and type of special handling required due to the classified nature, special characteristics, and/or specific controls for storage and transportation of DoW assets.</a:t>
            </a:r>
          </a:p>
          <a:p>
            <a:endParaRPr lang="en-US" dirty="0"/>
          </a:p>
          <a:p>
            <a:r>
              <a:rPr lang="en-US" dirty="0"/>
              <a:t>The CIIC represents three separate segments of codes used to identify items:</a:t>
            </a:r>
          </a:p>
          <a:p>
            <a:endParaRPr lang="en-US" dirty="0"/>
          </a:p>
          <a:p>
            <a:pPr marL="800100" lvl="1" indent="-342900">
              <a:buFont typeface="+mj-lt"/>
              <a:buAutoNum type="alphaLcParenR"/>
            </a:pPr>
            <a:r>
              <a:rPr lang="en-US" dirty="0"/>
              <a:t>Security classification</a:t>
            </a:r>
          </a:p>
          <a:p>
            <a:pPr marL="800100" lvl="1" indent="-342900">
              <a:buAutoNum type="alphaLcParenR"/>
            </a:pPr>
            <a:endParaRPr lang="en-US" dirty="0"/>
          </a:p>
          <a:p>
            <a:pPr lvl="1"/>
            <a:r>
              <a:rPr lang="en-US" dirty="0"/>
              <a:t>b)   Sensitivity</a:t>
            </a:r>
          </a:p>
          <a:p>
            <a:pPr lvl="1"/>
            <a:endParaRPr lang="en-US" dirty="0"/>
          </a:p>
          <a:p>
            <a:pPr lvl="1"/>
            <a:r>
              <a:rPr lang="en-US" dirty="0"/>
              <a:t>c)   Pilferage controls for storage and transportation of DoD assets.</a:t>
            </a:r>
          </a:p>
        </p:txBody>
      </p:sp>
      <p:pic>
        <p:nvPicPr>
          <p:cNvPr id="11" name="Picture 10" descr="A picture containing text&#10;&#10;AI-generated content may be incorrect.">
            <a:extLst>
              <a:ext uri="{FF2B5EF4-FFF2-40B4-BE49-F238E27FC236}">
                <a16:creationId xmlns:a16="http://schemas.microsoft.com/office/drawing/2014/main" id="{4E5EAB1B-5F7A-9BB1-94B9-565FCF1CDF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6775" y="3429000"/>
            <a:ext cx="3333750" cy="2295525"/>
          </a:xfrm>
          <a:prstGeom prst="rect">
            <a:avLst/>
          </a:prstGeom>
        </p:spPr>
      </p:pic>
      <p:pic>
        <p:nvPicPr>
          <p:cNvPr id="15" name="Picture 14" descr="Icon&#10;&#10;AI-generated content may be incorrect.">
            <a:extLst>
              <a:ext uri="{FF2B5EF4-FFF2-40B4-BE49-F238E27FC236}">
                <a16:creationId xmlns:a16="http://schemas.microsoft.com/office/drawing/2014/main" id="{451DDA07-75C3-9CB5-8604-6BBD41F547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8806" y="1406442"/>
            <a:ext cx="1309688" cy="1828800"/>
          </a:xfrm>
          <a:prstGeom prst="rect">
            <a:avLst/>
          </a:prstGeom>
        </p:spPr>
      </p:pic>
    </p:spTree>
    <p:extLst>
      <p:ext uri="{BB962C8B-B14F-4D97-AF65-F5344CB8AC3E}">
        <p14:creationId xmlns:p14="http://schemas.microsoft.com/office/powerpoint/2010/main" val="3415884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4FE7D4-ECC4-425D-5138-3EC5C7B1E59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5B124C19-7583-F656-0740-E5F94117CF0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981B70E-0611-B7E0-C167-9B39500241B4}"/>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22/42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9466636D-7DEF-F200-D68C-F5CF3A80F95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AC2FD9F-D627-6422-B33B-41AC03AA26D3}"/>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16F2B11F-DAEC-CD7C-8C91-4610ADA2A7F5}"/>
              </a:ext>
            </a:extLst>
          </p:cNvPr>
          <p:cNvSpPr txBox="1"/>
          <p:nvPr/>
        </p:nvSpPr>
        <p:spPr>
          <a:xfrm>
            <a:off x="30479" y="1504296"/>
            <a:ext cx="12056745" cy="286232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Where can I find the CIIC?</a:t>
            </a:r>
          </a:p>
          <a:p>
            <a:endParaRPr lang="en-US" b="1" i="1" dirty="0">
              <a:effectLst>
                <a:outerShdw blurRad="38100" dist="38100" dir="2700000" algn="tl">
                  <a:srgbClr val="000000">
                    <a:alpha val="43137"/>
                  </a:srgbClr>
                </a:outerShdw>
              </a:effectLst>
            </a:endParaRPr>
          </a:p>
          <a:p>
            <a:r>
              <a:rPr lang="en-US" dirty="0"/>
              <a:t>Table 61 of Federal Logistics Information System (FLIS) Technical Procedures Manual (</a:t>
            </a:r>
            <a:r>
              <a:rPr lang="en-US" dirty="0">
                <a:hlinkClick r:id="rId2"/>
              </a:rPr>
              <a:t>4100.39M, Vol 10</a:t>
            </a:r>
            <a:r>
              <a:rPr lang="en-US" dirty="0"/>
              <a:t>).</a:t>
            </a:r>
          </a:p>
          <a:p>
            <a:endParaRPr lang="en-US" dirty="0"/>
          </a:p>
          <a:p>
            <a:r>
              <a:rPr lang="en-US" dirty="0"/>
              <a:t>Managers of National Stock Number (NSN) items assign the CIIC.</a:t>
            </a:r>
          </a:p>
          <a:p>
            <a:endParaRPr lang="en-US" dirty="0"/>
          </a:p>
          <a:p>
            <a:r>
              <a:rPr lang="en-US" dirty="0"/>
              <a:t>The CIIC is a single character (alpha, numeric, symbol) field located on the users management line of the NSN.</a:t>
            </a:r>
          </a:p>
          <a:p>
            <a:endParaRPr lang="en-US" dirty="0"/>
          </a:p>
          <a:p>
            <a:r>
              <a:rPr lang="en-US" dirty="0"/>
              <a:t>Multiple managers may assign CIICs for a given NSN based on the stock, storage, handling, internal controls, and/or transportation requirements.</a:t>
            </a:r>
          </a:p>
        </p:txBody>
      </p:sp>
      <p:pic>
        <p:nvPicPr>
          <p:cNvPr id="5" name="Picture 4" descr="Table&#10;&#10;AI-generated content may be incorrect.">
            <a:extLst>
              <a:ext uri="{FF2B5EF4-FFF2-40B4-BE49-F238E27FC236}">
                <a16:creationId xmlns:a16="http://schemas.microsoft.com/office/drawing/2014/main" id="{C192B8EE-22DE-D588-8F18-9595FC22B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26" y="4439230"/>
            <a:ext cx="10614662" cy="1600200"/>
          </a:xfrm>
          <a:prstGeom prst="rect">
            <a:avLst/>
          </a:prstGeom>
        </p:spPr>
      </p:pic>
    </p:spTree>
    <p:extLst>
      <p:ext uri="{BB962C8B-B14F-4D97-AF65-F5344CB8AC3E}">
        <p14:creationId xmlns:p14="http://schemas.microsoft.com/office/powerpoint/2010/main" val="2120576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7B910A-39BE-4445-3505-510E2C633BFF}"/>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5DB208C-8489-C93C-4F67-4C10E048FA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D9EB04E-138E-A45D-1957-B6BBA685A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 (CIIC)                                                                                                                                                                        23/42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AC7D9C9-9174-A5EC-630F-646746430BC2}"/>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rId2" action="ppaction://hlinksldjump" highlightClick="1"/>
            <a:extLst>
              <a:ext uri="{FF2B5EF4-FFF2-40B4-BE49-F238E27FC236}">
                <a16:creationId xmlns:a16="http://schemas.microsoft.com/office/drawing/2014/main" id="{451ACDE9-9898-EC44-B495-AEC00643BF8E}"/>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B64D9E3D-192D-1B66-C5EE-A235BAE730CE}"/>
              </a:ext>
            </a:extLst>
          </p:cNvPr>
          <p:cNvSpPr txBox="1"/>
          <p:nvPr/>
        </p:nvSpPr>
        <p:spPr>
          <a:xfrm>
            <a:off x="107156" y="1504296"/>
            <a:ext cx="11856244" cy="3416320"/>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 CIIC Code Combinations?</a:t>
            </a:r>
          </a:p>
          <a:p>
            <a:endParaRPr lang="en-US" b="1" i="1" dirty="0">
              <a:effectLst>
                <a:outerShdw blurRad="38100" dist="38100" dir="2700000" algn="tl">
                  <a:srgbClr val="000000">
                    <a:alpha val="43137"/>
                  </a:srgbClr>
                </a:outerShdw>
              </a:effectLst>
            </a:endParaRPr>
          </a:p>
          <a:p>
            <a:r>
              <a:rPr lang="en-US" dirty="0"/>
              <a:t>A DEMIL Code is a mandatory field when assigning an NSN. Once a DEMIL Code has been determined for an item, a "compatible" CIIC could then be assigned (see </a:t>
            </a:r>
            <a:r>
              <a:rPr lang="en-US" dirty="0">
                <a:hlinkClick r:id="rId3" action="ppaction://hlinksldjump"/>
              </a:rPr>
              <a:t>"Valid Demil-CIIC Combinations" FLIS Technical Procedures Vol 10, Table 192 for DEMIL &amp; CIIC compatibility</a:t>
            </a:r>
            <a:r>
              <a:rPr lang="en-US" dirty="0"/>
              <a:t>).</a:t>
            </a:r>
          </a:p>
          <a:p>
            <a:endParaRPr lang="en-US" dirty="0"/>
          </a:p>
          <a:p>
            <a:r>
              <a:rPr lang="en-US" dirty="0"/>
              <a:t>The Demil Code </a:t>
            </a:r>
            <a:r>
              <a:rPr lang="en-US" dirty="0">
                <a:hlinkClick r:id="rId4" action="ppaction://hlinksldjump"/>
              </a:rPr>
              <a:t>(FLIS Technical Procedures Vol 10, Table 38), </a:t>
            </a:r>
            <a:r>
              <a:rPr lang="en-US" dirty="0"/>
              <a:t>CIIC (FLIS Technical Procedures Vol 10, Table 61), and Valid Demil-CIIC Combinations are essential in determining the correct, security classification, sensitivity and/or pilferage controls for both storage and transportation of DoD assets.</a:t>
            </a:r>
          </a:p>
          <a:p>
            <a:endParaRPr lang="en-US" dirty="0"/>
          </a:p>
          <a:p>
            <a:r>
              <a:rPr lang="en-US" dirty="0"/>
              <a:t>Items with incompatible DEMIL-CIIC combinations can pose issues with the proper storage and/or transportation of the item.</a:t>
            </a:r>
          </a:p>
        </p:txBody>
      </p:sp>
    </p:spTree>
    <p:extLst>
      <p:ext uri="{BB962C8B-B14F-4D97-AF65-F5344CB8AC3E}">
        <p14:creationId xmlns:p14="http://schemas.microsoft.com/office/powerpoint/2010/main" val="33781909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4090E30-A60A-5377-F860-6FFB2CC0844C}"/>
              </a:ext>
            </a:extLst>
          </p:cNvPr>
          <p:cNvPicPr>
            <a:picLocks noChangeAspect="1"/>
          </p:cNvPicPr>
          <p:nvPr/>
        </p:nvPicPr>
        <p:blipFill>
          <a:blip r:embed="rId2"/>
          <a:stretch>
            <a:fillRect/>
          </a:stretch>
        </p:blipFill>
        <p:spPr>
          <a:xfrm>
            <a:off x="2628900" y="1068460"/>
            <a:ext cx="6934200" cy="5486400"/>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E4B0C770-53E4-E896-C1C9-B8D476E83F81}"/>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9166437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AI-generated content may be incorrect.">
            <a:extLst>
              <a:ext uri="{FF2B5EF4-FFF2-40B4-BE49-F238E27FC236}">
                <a16:creationId xmlns:a16="http://schemas.microsoft.com/office/drawing/2014/main" id="{9EECE402-0932-2BAC-7C94-E719685984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990" y="1050533"/>
            <a:ext cx="7736019" cy="5712577"/>
          </a:xfrm>
          <a:prstGeom prst="rect">
            <a:avLst/>
          </a:prstGeom>
        </p:spPr>
      </p:pic>
      <p:sp>
        <p:nvSpPr>
          <p:cNvPr id="2" name="Action Button: Go Back or Previous 1">
            <a:hlinkClick r:id="rId3" action="ppaction://hlinksldjump" highlightClick="1"/>
            <a:extLst>
              <a:ext uri="{FF2B5EF4-FFF2-40B4-BE49-F238E27FC236}">
                <a16:creationId xmlns:a16="http://schemas.microsoft.com/office/drawing/2014/main" id="{A8861411-3478-FB59-3C7F-38C69F0757A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42928192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AI-generated content may be incorrect.">
            <a:hlinkClick r:id="rId2" action="ppaction://hlinksldjump"/>
            <a:extLst>
              <a:ext uri="{FF2B5EF4-FFF2-40B4-BE49-F238E27FC236}">
                <a16:creationId xmlns:a16="http://schemas.microsoft.com/office/drawing/2014/main" id="{43599684-0BCD-C1AA-E0F3-5A4AC9C374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858398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35AC8-12A0-A088-0ECE-00F4C4F1CE83}"/>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EB37E8A-8373-2A8E-C4B5-4A787B85E17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DE13138D-55D8-358D-504F-5454B22501E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192                                                                                                                                                           24/42</a:t>
            </a:r>
          </a:p>
        </p:txBody>
      </p:sp>
      <p:sp>
        <p:nvSpPr>
          <p:cNvPr id="6" name="Action Button: Go Back or Previous 5">
            <a:hlinkClick r:id="rId2" action="ppaction://hlinksldjump" highlightClick="1"/>
            <a:extLst>
              <a:ext uri="{FF2B5EF4-FFF2-40B4-BE49-F238E27FC236}">
                <a16:creationId xmlns:a16="http://schemas.microsoft.com/office/drawing/2014/main" id="{C86CEA46-BFDE-3F72-947F-C2FFB6EB02B6}"/>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8E4B77D9-EBF5-A526-3FED-F8C4D92605A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7D55859-911C-58E6-4A15-4411E0375A3F}"/>
              </a:ext>
            </a:extLst>
          </p:cNvPr>
          <p:cNvSpPr txBox="1"/>
          <p:nvPr/>
        </p:nvSpPr>
        <p:spPr>
          <a:xfrm>
            <a:off x="-1" y="1486137"/>
            <a:ext cx="12063663" cy="1754326"/>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Compatible DEMIL &amp; CIIC Code Combinations?</a:t>
            </a:r>
          </a:p>
          <a:p>
            <a:endParaRPr lang="en-US" dirty="0"/>
          </a:p>
          <a:p>
            <a:r>
              <a:rPr lang="en-US" dirty="0"/>
              <a:t>Upon receipt, one should verify, in the very least, that the DEMIL Code and the CIIC are compatible to be sure the items can be stored/transported in the proper manner.</a:t>
            </a:r>
          </a:p>
          <a:p>
            <a:endParaRPr lang="en-US" dirty="0"/>
          </a:p>
          <a:p>
            <a:r>
              <a:rPr lang="en-US" dirty="0"/>
              <a:t>Use Table 192 from the FLIS Technical Procedures, Vol 10 to validate the allowable DEMIL-CIIC compatibilities:</a:t>
            </a:r>
          </a:p>
        </p:txBody>
      </p:sp>
      <p:pic>
        <p:nvPicPr>
          <p:cNvPr id="7" name="Picture 6" descr="Table&#10;&#10;AI-generated content may be incorrect.">
            <a:extLst>
              <a:ext uri="{FF2B5EF4-FFF2-40B4-BE49-F238E27FC236}">
                <a16:creationId xmlns:a16="http://schemas.microsoft.com/office/drawing/2014/main" id="{7796D19E-E84C-E275-39A3-68C0AA35C7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4742" y="3429000"/>
            <a:ext cx="6223476" cy="3291840"/>
          </a:xfrm>
          <a:prstGeom prst="rect">
            <a:avLst/>
          </a:prstGeom>
        </p:spPr>
      </p:pic>
    </p:spTree>
    <p:extLst>
      <p:ext uri="{BB962C8B-B14F-4D97-AF65-F5344CB8AC3E}">
        <p14:creationId xmlns:p14="http://schemas.microsoft.com/office/powerpoint/2010/main" val="41091586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47020-14F2-78A9-26A9-FA350D008E8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7004A73-4D00-A7FD-CACA-3EE433C8C961}"/>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B345B77-EC5B-FE7A-88D1-1F7C1701A58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25/42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4E0A698A-DA78-40A7-31E0-CE2E62F1889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37196885-2130-BC93-AE51-287BE444DB4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56484481-8C62-69D5-3670-0E3370844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87" y="1680001"/>
            <a:ext cx="6440051" cy="4572000"/>
          </a:xfrm>
          <a:prstGeom prst="rect">
            <a:avLst/>
          </a:prstGeom>
        </p:spPr>
      </p:pic>
      <p:sp>
        <p:nvSpPr>
          <p:cNvPr id="9" name="TextBox 8">
            <a:extLst>
              <a:ext uri="{FF2B5EF4-FFF2-40B4-BE49-F238E27FC236}">
                <a16:creationId xmlns:a16="http://schemas.microsoft.com/office/drawing/2014/main" id="{260413B9-707F-369D-8B50-2478C1A89882}"/>
              </a:ext>
            </a:extLst>
          </p:cNvPr>
          <p:cNvSpPr txBox="1"/>
          <p:nvPr/>
        </p:nvSpPr>
        <p:spPr>
          <a:xfrm>
            <a:off x="7445994" y="1680001"/>
            <a:ext cx="4523221" cy="3970318"/>
          </a:xfrm>
          <a:prstGeom prst="rect">
            <a:avLst/>
          </a:prstGeom>
          <a:noFill/>
        </p:spPr>
        <p:txBody>
          <a:bodyPr wrap="square">
            <a:spAutoFit/>
          </a:bodyPr>
          <a:lstStyle/>
          <a:p>
            <a:endParaRPr lang="en-US" dirty="0"/>
          </a:p>
          <a:p>
            <a:r>
              <a:rPr lang="en-US" b="1" i="1" dirty="0">
                <a:effectLst>
                  <a:outerShdw blurRad="38100" dist="38100" dir="2700000" algn="tl">
                    <a:srgbClr val="000000">
                      <a:alpha val="43137"/>
                    </a:srgbClr>
                  </a:outerShdw>
                </a:effectLst>
              </a:rPr>
              <a:t>CLASSIFICATION ITEM CODE: </a:t>
            </a:r>
            <a:r>
              <a:rPr lang="en-US" i="1" dirty="0">
                <a:effectLst>
                  <a:outerShdw blurRad="38100" dist="38100" dir="2700000" algn="tl">
                    <a:srgbClr val="000000">
                      <a:alpha val="43137"/>
                    </a:srgbClr>
                  </a:outerShdw>
                </a:effectLst>
              </a:rPr>
              <a:t>A </a:t>
            </a:r>
            <a:r>
              <a:rPr lang="en-US" dirty="0"/>
              <a:t>code that indicates what level of control and/or protection the materiel may require in the interest of national security and in accordance with the provisions of DoDM 5200.1, DoD Information Security Program. Codes designated with an asterisk (*) may be applied to Arms, Ammunition and Explosives (AA&amp;E). Refer to specific definitions in Subparagraph b, and Table 192, Valid Demilitarization Codes and Controlled Inventory Item Codes Combinations.</a:t>
            </a:r>
          </a:p>
        </p:txBody>
      </p:sp>
    </p:spTree>
    <p:extLst>
      <p:ext uri="{BB962C8B-B14F-4D97-AF65-F5344CB8AC3E}">
        <p14:creationId xmlns:p14="http://schemas.microsoft.com/office/powerpoint/2010/main" val="2468618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3F472-6D33-F1CE-BB8A-CDBDFDBD7709}"/>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6D5B1E48-B343-148F-A469-FD3C194070B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986FE2E-2710-F4D0-9ACA-10F1539623E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26/42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09C281B-E533-8E62-57CB-DAD155B16874}"/>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2EEA22D-406E-1BA6-55D9-D9D0699E3DB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3" name="Picture 2" descr="A picture containing table&#10;&#10;AI-generated content may be incorrect.">
            <a:extLst>
              <a:ext uri="{FF2B5EF4-FFF2-40B4-BE49-F238E27FC236}">
                <a16:creationId xmlns:a16="http://schemas.microsoft.com/office/drawing/2014/main" id="{C9FD8438-C970-AC51-2064-061776421E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457" y="1504296"/>
            <a:ext cx="7630890" cy="5087004"/>
          </a:xfrm>
          <a:prstGeom prst="rect">
            <a:avLst/>
          </a:prstGeom>
        </p:spPr>
      </p:pic>
      <p:sp>
        <p:nvSpPr>
          <p:cNvPr id="7" name="TextBox 6">
            <a:extLst>
              <a:ext uri="{FF2B5EF4-FFF2-40B4-BE49-F238E27FC236}">
                <a16:creationId xmlns:a16="http://schemas.microsoft.com/office/drawing/2014/main" id="{AA0645C6-39A5-64FF-F427-57758EA49AB0}"/>
              </a:ext>
            </a:extLst>
          </p:cNvPr>
          <p:cNvSpPr txBox="1"/>
          <p:nvPr/>
        </p:nvSpPr>
        <p:spPr>
          <a:xfrm>
            <a:off x="7965156" y="1828264"/>
            <a:ext cx="4040387"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SENSITIVE ITEMS CODE: </a:t>
            </a:r>
            <a:r>
              <a:rPr lang="en-US" dirty="0"/>
              <a:t>Materiel which requires a high degree of protection and control due to statutory requirements or regulations, such as narcotics and drug abuse items; precious metals; items which are of high value, highly technical or of a hazardous nature; and arms, ammunition, explosives (AA&amp;E) and demolition material. Security Risk Categories (SRC) are found in DoDM 5100.76, Physical Security of Sensitive Conventional Arms, Ammunition, and Explosives (AA&amp;E).</a:t>
            </a:r>
          </a:p>
        </p:txBody>
      </p:sp>
    </p:spTree>
    <p:extLst>
      <p:ext uri="{BB962C8B-B14F-4D97-AF65-F5344CB8AC3E}">
        <p14:creationId xmlns:p14="http://schemas.microsoft.com/office/powerpoint/2010/main" val="11102718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D366DFB-2712-1EF7-F3E7-03DE1403EBD4}"/>
              </a:ext>
            </a:extLst>
          </p:cNvPr>
          <p:cNvSpPr txBox="1"/>
          <p:nvPr/>
        </p:nvSpPr>
        <p:spPr>
          <a:xfrm>
            <a:off x="209550" y="1514892"/>
            <a:ext cx="11506200"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Code Explanation</a:t>
            </a:r>
          </a:p>
          <a:p>
            <a:endParaRPr lang="en-US" dirty="0"/>
          </a:p>
          <a:p>
            <a:r>
              <a:rPr lang="en-US" dirty="0"/>
              <a:t>1 Highest Sensitivity </a:t>
            </a:r>
            <a:r>
              <a:rPr lang="en-US" dirty="0">
                <a:hlinkClick r:id="rId2" action="ppaction://hlinksldjump"/>
              </a:rPr>
              <a:t>(SRC I) - UNCLASSIFIED AA&amp;E.</a:t>
            </a:r>
            <a:endParaRPr lang="en-US" dirty="0"/>
          </a:p>
          <a:p>
            <a:endParaRPr lang="en-US" dirty="0"/>
          </a:p>
          <a:p>
            <a:r>
              <a:rPr lang="en-US" dirty="0"/>
              <a:t>2 High Sensitivity (</a:t>
            </a:r>
            <a:r>
              <a:rPr lang="en-US" dirty="0">
                <a:hlinkClick r:id="rId3" action="ppaction://hlinksldjump"/>
              </a:rPr>
              <a:t>SRC II) - UNCLASSIFIED AA&amp;E</a:t>
            </a:r>
            <a:r>
              <a:rPr lang="en-US" dirty="0"/>
              <a:t>.</a:t>
            </a:r>
          </a:p>
          <a:p>
            <a:endParaRPr lang="en-US" dirty="0"/>
          </a:p>
          <a:p>
            <a:r>
              <a:rPr lang="en-US" dirty="0"/>
              <a:t>3 Moderate Sensitivity </a:t>
            </a:r>
            <a:r>
              <a:rPr lang="en-US" dirty="0">
                <a:hlinkClick r:id="rId4" action="ppaction://hlinksldjump"/>
              </a:rPr>
              <a:t>(SRC III) - UNCLASSIFIED AA&amp;E</a:t>
            </a:r>
            <a:endParaRPr lang="en-US" dirty="0"/>
          </a:p>
          <a:p>
            <a:endParaRPr lang="en-US" dirty="0"/>
          </a:p>
          <a:p>
            <a:r>
              <a:rPr lang="en-US" dirty="0"/>
              <a:t>4 Low Sensitivity </a:t>
            </a:r>
            <a:r>
              <a:rPr lang="en-US" dirty="0">
                <a:hlinkClick r:id="rId5" action="ppaction://hlinksldjump"/>
              </a:rPr>
              <a:t>(SRC IV) - UNCLASSIFIED AA&amp;E..</a:t>
            </a:r>
            <a:endParaRPr lang="en-US" dirty="0"/>
          </a:p>
          <a:p>
            <a:endParaRPr lang="en-US" dirty="0"/>
          </a:p>
          <a:p>
            <a:r>
              <a:rPr lang="en-US" dirty="0"/>
              <a:t>5 Highest Sensitivity </a:t>
            </a:r>
            <a:r>
              <a:rPr lang="en-US" dirty="0">
                <a:hlinkClick r:id="rId2" action="ppaction://hlinksldjump"/>
              </a:rPr>
              <a:t>(SRC I) - SECRET AA&amp;EO</a:t>
            </a:r>
            <a:endParaRPr lang="en-US" dirty="0"/>
          </a:p>
          <a:p>
            <a:endParaRPr lang="en-US" dirty="0"/>
          </a:p>
          <a:p>
            <a:r>
              <a:rPr lang="en-US" dirty="0"/>
              <a:t>6 Highest Sensitivity </a:t>
            </a:r>
            <a:r>
              <a:rPr lang="en-US" dirty="0">
                <a:hlinkClick r:id="rId2" action="ppaction://hlinksldjump"/>
              </a:rPr>
              <a:t>(SRC I) - CONFIDENTIAL AA&amp;E.</a:t>
            </a:r>
            <a:endParaRPr lang="en-US" dirty="0"/>
          </a:p>
          <a:p>
            <a:endParaRPr lang="en-US" dirty="0"/>
          </a:p>
          <a:p>
            <a:r>
              <a:rPr lang="en-US" dirty="0"/>
              <a:t>8 High Sensitivity </a:t>
            </a:r>
            <a:r>
              <a:rPr lang="en-US" dirty="0">
                <a:hlinkClick r:id="rId3" action="ppaction://hlinksldjump"/>
              </a:rPr>
              <a:t>(SRC II) - CONFIDENTIAL AA&amp;EL</a:t>
            </a:r>
            <a:endParaRPr lang="en-US" dirty="0"/>
          </a:p>
          <a:p>
            <a:endParaRPr lang="en-US" dirty="0"/>
          </a:p>
          <a:p>
            <a:r>
              <a:rPr lang="en-US" dirty="0"/>
              <a:t>C </a:t>
            </a:r>
            <a:r>
              <a:rPr lang="en-US" dirty="0">
                <a:hlinkClick r:id="rId4" action="ppaction://hlinksldjump"/>
              </a:rPr>
              <a:t>Moderate Sensitivity (SRC III) </a:t>
            </a:r>
            <a:r>
              <a:rPr lang="en-US" dirty="0">
                <a:hlinkClick r:id="rId5" action="ppaction://hlinksldjump"/>
              </a:rPr>
              <a:t>and Low Sensitivity (SRC IV) </a:t>
            </a:r>
            <a:r>
              <a:rPr lang="en-US" dirty="0"/>
              <a:t>- CONFIDENTIAL AA&amp;E. </a:t>
            </a:r>
          </a:p>
          <a:p>
            <a:r>
              <a:rPr lang="en-US" dirty="0"/>
              <a:t>(See NOTE (3) below) in Table 61 under subparagraph B of FLIS Procedure Manual, DoD 4100.39-M).</a:t>
            </a:r>
          </a:p>
        </p:txBody>
      </p:sp>
      <p:cxnSp>
        <p:nvCxnSpPr>
          <p:cNvPr id="13" name="Straight Arrow Connector 12">
            <a:extLst>
              <a:ext uri="{FF2B5EF4-FFF2-40B4-BE49-F238E27FC236}">
                <a16:creationId xmlns:a16="http://schemas.microsoft.com/office/drawing/2014/main" id="{04305D56-BF83-9F1E-F75C-CC115D652E0D}"/>
              </a:ext>
            </a:extLst>
          </p:cNvPr>
          <p:cNvCxnSpPr>
            <a:cxnSpLocks/>
          </p:cNvCxnSpPr>
          <p:nvPr/>
        </p:nvCxnSpPr>
        <p:spPr>
          <a:xfrm flipH="1" flipV="1">
            <a:off x="4857750" y="4419600"/>
            <a:ext cx="1238250" cy="283428"/>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01D655B2-946E-F02E-F16A-889FF1CA39B5}"/>
              </a:ext>
            </a:extLst>
          </p:cNvPr>
          <p:cNvCxnSpPr>
            <a:cxnSpLocks/>
            <a:stCxn id="7" idx="1"/>
          </p:cNvCxnSpPr>
          <p:nvPr/>
        </p:nvCxnSpPr>
        <p:spPr>
          <a:xfrm flipH="1">
            <a:off x="5343525" y="4703028"/>
            <a:ext cx="752475" cy="245001"/>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pic>
        <p:nvPicPr>
          <p:cNvPr id="7" name="Picture 6" descr="A red sign with white text&#10;&#10;AI-generated content may be incorrect.">
            <a:extLst>
              <a:ext uri="{FF2B5EF4-FFF2-40B4-BE49-F238E27FC236}">
                <a16:creationId xmlns:a16="http://schemas.microsoft.com/office/drawing/2014/main" id="{9C802661-0295-83F3-36C6-45BC00F295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6000" y="4062948"/>
            <a:ext cx="3157727" cy="1280160"/>
          </a:xfrm>
          <a:prstGeom prst="rect">
            <a:avLst/>
          </a:prstGeom>
        </p:spPr>
      </p:pic>
      <p:cxnSp>
        <p:nvCxnSpPr>
          <p:cNvPr id="16" name="Straight Arrow Connector 15">
            <a:extLst>
              <a:ext uri="{FF2B5EF4-FFF2-40B4-BE49-F238E27FC236}">
                <a16:creationId xmlns:a16="http://schemas.microsoft.com/office/drawing/2014/main" id="{FD664EFC-95AF-CD55-C679-5AA3BAFA9DDD}"/>
              </a:ext>
            </a:extLst>
          </p:cNvPr>
          <p:cNvCxnSpPr>
            <a:cxnSpLocks/>
            <a:stCxn id="7" idx="1"/>
          </p:cNvCxnSpPr>
          <p:nvPr/>
        </p:nvCxnSpPr>
        <p:spPr>
          <a:xfrm flipH="1">
            <a:off x="5100637" y="4703028"/>
            <a:ext cx="995363" cy="837619"/>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9101B28E-AAB5-4234-256E-4909990FA414}"/>
              </a:ext>
            </a:extLst>
          </p:cNvPr>
          <p:cNvCxnSpPr>
            <a:cxnSpLocks/>
            <a:stCxn id="7" idx="2"/>
          </p:cNvCxnSpPr>
          <p:nvPr/>
        </p:nvCxnSpPr>
        <p:spPr>
          <a:xfrm flipH="1">
            <a:off x="7141225" y="5343108"/>
            <a:ext cx="533639" cy="600492"/>
          </a:xfrm>
          <a:prstGeom prst="straightConnector1">
            <a:avLst/>
          </a:prstGeom>
          <a:ln w="76200">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4F200227-7BBB-32DA-717A-398BBE6003D4}"/>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26" name="TextBox 25">
            <a:extLst>
              <a:ext uri="{FF2B5EF4-FFF2-40B4-BE49-F238E27FC236}">
                <a16:creationId xmlns:a16="http://schemas.microsoft.com/office/drawing/2014/main" id="{F71ED505-BCD1-9F3B-31F9-A12E6D2E8052}"/>
              </a:ext>
            </a:extLst>
          </p:cNvPr>
          <p:cNvSpPr txBox="1"/>
          <p:nvPr/>
        </p:nvSpPr>
        <p:spPr>
          <a:xfrm>
            <a:off x="0" y="1033849"/>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27/42</a:t>
            </a:r>
          </a:p>
        </p:txBody>
      </p:sp>
      <p:sp>
        <p:nvSpPr>
          <p:cNvPr id="2" name="Action Button: Go Back or Previous 1">
            <a:hlinkClick r:id="" action="ppaction://hlinkshowjump?jump=previousslide" highlightClick="1"/>
            <a:extLst>
              <a:ext uri="{FF2B5EF4-FFF2-40B4-BE49-F238E27FC236}">
                <a16:creationId xmlns:a16="http://schemas.microsoft.com/office/drawing/2014/main" id="{AAB5A1F3-2E3C-3644-AB6B-FE2C85775E8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Action Button: Go Forward or Next 2">
            <a:hlinkClick r:id="rId7" action="ppaction://hlinksldjump" highlightClick="1"/>
            <a:extLst>
              <a:ext uri="{FF2B5EF4-FFF2-40B4-BE49-F238E27FC236}">
                <a16:creationId xmlns:a16="http://schemas.microsoft.com/office/drawing/2014/main" id="{C54F15CC-41F6-9799-C56F-FEC09FE36A3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631690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AI-generated content may be incorrect.">
            <a:extLst>
              <a:ext uri="{FF2B5EF4-FFF2-40B4-BE49-F238E27FC236}">
                <a16:creationId xmlns:a16="http://schemas.microsoft.com/office/drawing/2014/main" id="{3B79C769-057F-7987-8935-C93FF20683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417" y="1649576"/>
            <a:ext cx="6937165" cy="4572000"/>
          </a:xfrm>
          <a:prstGeom prst="rect">
            <a:avLst/>
          </a:prstGeom>
        </p:spPr>
      </p:pic>
      <p:sp>
        <p:nvSpPr>
          <p:cNvPr id="6" name="Action Button: Go Back or Previous 5">
            <a:hlinkClick r:id="rId3" action="ppaction://hlinksldjump" highlightClick="1"/>
            <a:extLst>
              <a:ext uri="{FF2B5EF4-FFF2-40B4-BE49-F238E27FC236}">
                <a16:creationId xmlns:a16="http://schemas.microsoft.com/office/drawing/2014/main" id="{904A329C-B188-28E0-BBA8-510F8C832D9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0061921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984F3-F94E-DB8D-9001-3C9E438D2FF5}"/>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BF602D57-B7EA-3A88-50D6-06A7F8602F1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4" name="Picture 3" descr="Graphical user interface, text, application, email&#10;&#10;AI-generated content may be incorrect.">
            <a:extLst>
              <a:ext uri="{FF2B5EF4-FFF2-40B4-BE49-F238E27FC236}">
                <a16:creationId xmlns:a16="http://schemas.microsoft.com/office/drawing/2014/main" id="{BB9FB4A4-27CD-B756-BBC3-4361BFD3E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0357" y="1600200"/>
            <a:ext cx="8411285" cy="3657600"/>
          </a:xfrm>
          <a:prstGeom prst="rect">
            <a:avLst/>
          </a:prstGeom>
        </p:spPr>
      </p:pic>
    </p:spTree>
    <p:extLst>
      <p:ext uri="{BB962C8B-B14F-4D97-AF65-F5344CB8AC3E}">
        <p14:creationId xmlns:p14="http://schemas.microsoft.com/office/powerpoint/2010/main" val="3173378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2C0E4-F8DC-353C-8DA4-292245BAD9D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82D23900-C85F-FF89-5781-E0993146AFC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D0032D4C-1222-59F4-855B-59A6A06407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9077" y="1600200"/>
            <a:ext cx="7033845" cy="3657600"/>
          </a:xfrm>
          <a:prstGeom prst="rect">
            <a:avLst/>
          </a:prstGeom>
        </p:spPr>
      </p:pic>
    </p:spTree>
    <p:extLst>
      <p:ext uri="{BB962C8B-B14F-4D97-AF65-F5344CB8AC3E}">
        <p14:creationId xmlns:p14="http://schemas.microsoft.com/office/powerpoint/2010/main" val="30735607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90A139-0AE4-C07F-9E32-A169A2407517}"/>
            </a:ext>
          </a:extLst>
        </p:cNvPr>
        <p:cNvGrpSpPr/>
        <p:nvPr/>
      </p:nvGrpSpPr>
      <p:grpSpPr>
        <a:xfrm>
          <a:off x="0" y="0"/>
          <a:ext cx="0" cy="0"/>
          <a:chOff x="0" y="0"/>
          <a:chExt cx="0" cy="0"/>
        </a:xfrm>
      </p:grpSpPr>
      <p:sp>
        <p:nvSpPr>
          <p:cNvPr id="2" name="Action Button: Go Back or Previous 1">
            <a:hlinkClick r:id="rId2" action="ppaction://hlinksldjump" highlightClick="1"/>
            <a:extLst>
              <a:ext uri="{FF2B5EF4-FFF2-40B4-BE49-F238E27FC236}">
                <a16:creationId xmlns:a16="http://schemas.microsoft.com/office/drawing/2014/main" id="{4586876E-BB89-604D-CD20-38D9B0DD182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pic>
        <p:nvPicPr>
          <p:cNvPr id="5" name="Picture 4" descr="Graphical user interface, text, application, email&#10;&#10;AI-generated content may be incorrect.">
            <a:extLst>
              <a:ext uri="{FF2B5EF4-FFF2-40B4-BE49-F238E27FC236}">
                <a16:creationId xmlns:a16="http://schemas.microsoft.com/office/drawing/2014/main" id="{84CD31DD-C4EE-C159-4E3A-3F3F91D9C1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1600" y="1600200"/>
            <a:ext cx="6908799" cy="3657600"/>
          </a:xfrm>
          <a:prstGeom prst="rect">
            <a:avLst/>
          </a:prstGeom>
        </p:spPr>
      </p:pic>
    </p:spTree>
    <p:extLst>
      <p:ext uri="{BB962C8B-B14F-4D97-AF65-F5344CB8AC3E}">
        <p14:creationId xmlns:p14="http://schemas.microsoft.com/office/powerpoint/2010/main" val="15222033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0E86B2-D64A-2CA1-7AE3-0C988436928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12CA94E7-877B-E83E-5D2E-860986813D8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61BF754-DCCB-79AD-06FA-A3EA8856F00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FLIS Technical Procedures Vol. 10 Table 61 Controlled Inventory Item Codes                                                                                        28/42</a:t>
            </a:r>
          </a:p>
        </p:txBody>
      </p:sp>
      <p:sp>
        <p:nvSpPr>
          <p:cNvPr id="6" name="Action Button: Go Back or Previous 5">
            <a:hlinkClick r:id="rId2" action="ppaction://hlinksldjump" highlightClick="1"/>
            <a:extLst>
              <a:ext uri="{FF2B5EF4-FFF2-40B4-BE49-F238E27FC236}">
                <a16:creationId xmlns:a16="http://schemas.microsoft.com/office/drawing/2014/main" id="{2F6BD261-4A4A-E554-D33E-D896FA8E00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A91A4D4A-1843-977C-4DEE-71625DEF60C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Table&#10;&#10;AI-generated content may be incorrect.">
            <a:extLst>
              <a:ext uri="{FF2B5EF4-FFF2-40B4-BE49-F238E27FC236}">
                <a16:creationId xmlns:a16="http://schemas.microsoft.com/office/drawing/2014/main" id="{B10EB2A3-234C-AD3C-8944-9B597848D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467" y="2911642"/>
            <a:ext cx="10899065" cy="3200400"/>
          </a:xfrm>
          <a:prstGeom prst="rect">
            <a:avLst/>
          </a:prstGeom>
        </p:spPr>
      </p:pic>
      <p:sp>
        <p:nvSpPr>
          <p:cNvPr id="9" name="TextBox 8">
            <a:extLst>
              <a:ext uri="{FF2B5EF4-FFF2-40B4-BE49-F238E27FC236}">
                <a16:creationId xmlns:a16="http://schemas.microsoft.com/office/drawing/2014/main" id="{AD2C4BC0-C449-D34F-DD65-2C0BD026AE61}"/>
              </a:ext>
            </a:extLst>
          </p:cNvPr>
          <p:cNvSpPr txBox="1"/>
          <p:nvPr/>
        </p:nvSpPr>
        <p:spPr>
          <a:xfrm>
            <a:off x="646467" y="1680179"/>
            <a:ext cx="10899064" cy="646331"/>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PILFERAGE CODE</a:t>
            </a:r>
            <a:r>
              <a:rPr lang="en-US" dirty="0"/>
              <a:t>: A code indicating the materiel has a ready resale value or civilian application for personal possession and, therefore, is especially subject to theft.</a:t>
            </a:r>
          </a:p>
        </p:txBody>
      </p:sp>
    </p:spTree>
    <p:extLst>
      <p:ext uri="{BB962C8B-B14F-4D97-AF65-F5344CB8AC3E}">
        <p14:creationId xmlns:p14="http://schemas.microsoft.com/office/powerpoint/2010/main" val="7814570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F7943-FE95-7969-27A5-64CDE6605E6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376D81-5597-0308-44C1-C494CACCA10E}"/>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B1F8682-2498-AC60-E0C7-9AB91EC59C57}"/>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29/42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272415FF-FA88-9B63-7E5D-CC558B117C1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6276B754-FA4D-8034-C600-5A30110BF4B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A3D187C0-F153-61D2-C572-D6E8C62FD72B}"/>
              </a:ext>
            </a:extLst>
          </p:cNvPr>
          <p:cNvSpPr txBox="1"/>
          <p:nvPr/>
        </p:nvSpPr>
        <p:spPr>
          <a:xfrm>
            <a:off x="140970" y="1720840"/>
            <a:ext cx="11784330" cy="397031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What things should I look out for with the CIIC assigned to received property?</a:t>
            </a:r>
          </a:p>
          <a:p>
            <a:endParaRPr lang="en-US" dirty="0"/>
          </a:p>
          <a:p>
            <a:r>
              <a:rPr lang="en-US" dirty="0"/>
              <a:t>The assigned CIIC may appear as a valid combination per Table 192, (i.e. DEMIL A with CIIC 1) but the assigned CIIC may not actually be the appropriate CIIC for the item.</a:t>
            </a:r>
          </a:p>
          <a:p>
            <a:endParaRPr lang="en-US" dirty="0"/>
          </a:p>
          <a:p>
            <a:r>
              <a:rPr lang="en-US" dirty="0"/>
              <a:t>Some examples found in the field:</a:t>
            </a:r>
          </a:p>
          <a:p>
            <a:endParaRPr lang="en-US" dirty="0"/>
          </a:p>
          <a:p>
            <a:r>
              <a:rPr lang="en-US" dirty="0"/>
              <a:t>FSC 6532 - Surgical Clothing / DEMILA / CIIC 1</a:t>
            </a:r>
          </a:p>
          <a:p>
            <a:pPr marL="285750" indent="-285750">
              <a:buFontTx/>
              <a:buChar char="-"/>
            </a:pPr>
            <a:r>
              <a:rPr lang="en-US" dirty="0"/>
              <a:t>CIIC 1 is SRC I, "Highest Sensitivity" for Unclassified AA&amp;E. Are Adult Diapers Unclassified AA&amp;E? Is CIIC1 even COMPATIBLE with a DEMIL A item? No, it is not. Should be CIIC U.</a:t>
            </a:r>
          </a:p>
          <a:p>
            <a:pPr marL="285750" indent="-285750">
              <a:buFontTx/>
              <a:buChar char="-"/>
            </a:pPr>
            <a:endParaRPr lang="en-US" dirty="0"/>
          </a:p>
          <a:p>
            <a:r>
              <a:rPr lang="en-US" dirty="0"/>
              <a:t>FSC 1005 Fully assembled, ready to fire weapon / DEMIL D / CIIC N</a:t>
            </a:r>
          </a:p>
          <a:p>
            <a:r>
              <a:rPr lang="en-US" dirty="0"/>
              <a:t>- CIIC N is for "Firearms Piece Parts and Non-lethal Firearms". Is a fully assembled ready to fire weapon, "Piece Parts"? "Non-Lethal"? It is neither. This code should have been a CIIC 2</a:t>
            </a:r>
          </a:p>
        </p:txBody>
      </p:sp>
    </p:spTree>
    <p:extLst>
      <p:ext uri="{BB962C8B-B14F-4D97-AF65-F5344CB8AC3E}">
        <p14:creationId xmlns:p14="http://schemas.microsoft.com/office/powerpoint/2010/main" val="5174113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6E674AA-2342-8EBE-9259-57F9C8BAA6AF}"/>
              </a:ext>
            </a:extLst>
          </p:cNvPr>
          <p:cNvSpPr txBox="1"/>
          <p:nvPr/>
        </p:nvSpPr>
        <p:spPr>
          <a:xfrm>
            <a:off x="1091380" y="493663"/>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6" name="TextBox 5">
            <a:extLst>
              <a:ext uri="{FF2B5EF4-FFF2-40B4-BE49-F238E27FC236}">
                <a16:creationId xmlns:a16="http://schemas.microsoft.com/office/drawing/2014/main" id="{649D5AC0-5BF0-62DB-FCB2-AE609700CE29}"/>
              </a:ext>
            </a:extLst>
          </p:cNvPr>
          <p:cNvSpPr txBox="1"/>
          <p:nvPr/>
        </p:nvSpPr>
        <p:spPr>
          <a:xfrm>
            <a:off x="0" y="990289"/>
            <a:ext cx="12192000" cy="369332"/>
          </a:xfrm>
          <a:prstGeom prst="rect">
            <a:avLst/>
          </a:prstGeom>
          <a:noFill/>
        </p:spPr>
        <p:txBody>
          <a:bodyPr wrap="square">
            <a:spAutoFit/>
          </a:bodyPr>
          <a:lstStyle/>
          <a:p>
            <a:r>
              <a:rPr lang="en-US" dirty="0">
                <a:solidFill>
                  <a:schemeClr val="bg1"/>
                </a:solidFill>
              </a:rPr>
              <a:t>What is Demilitarization?                                                                                                                                                                                                     3/42 </a:t>
            </a:r>
          </a:p>
        </p:txBody>
      </p:sp>
      <p:sp>
        <p:nvSpPr>
          <p:cNvPr id="8" name="TextBox 7">
            <a:extLst>
              <a:ext uri="{FF2B5EF4-FFF2-40B4-BE49-F238E27FC236}">
                <a16:creationId xmlns:a16="http://schemas.microsoft.com/office/drawing/2014/main" id="{27B6973D-1EB7-3158-CF09-2A38D0DA3180}"/>
              </a:ext>
            </a:extLst>
          </p:cNvPr>
          <p:cNvSpPr txBox="1"/>
          <p:nvPr/>
        </p:nvSpPr>
        <p:spPr>
          <a:xfrm>
            <a:off x="218767" y="1486818"/>
            <a:ext cx="8364793" cy="3970318"/>
          </a:xfrm>
          <a:prstGeom prst="rect">
            <a:avLst/>
          </a:prstGeom>
          <a:noFill/>
        </p:spPr>
        <p:txBody>
          <a:bodyPr wrap="square">
            <a:spAutoFit/>
          </a:bodyPr>
          <a:lstStyle/>
          <a:p>
            <a:r>
              <a:rPr lang="en-US" dirty="0"/>
              <a:t>DEMIL requirements impact all aspects of life-cycle systems management and are not merely an </a:t>
            </a:r>
            <a:r>
              <a:rPr lang="en-US" dirty="0">
                <a:hlinkClick r:id="rId2" action="ppaction://hlinksldjump"/>
              </a:rPr>
              <a:t>end-of-life event</a:t>
            </a:r>
            <a:r>
              <a:rPr lang="en-US" dirty="0"/>
              <a:t>.</a:t>
            </a:r>
          </a:p>
          <a:p>
            <a:endParaRPr lang="en-US" dirty="0"/>
          </a:p>
          <a:p>
            <a:r>
              <a:rPr lang="en-US" dirty="0"/>
              <a:t>DoW policy requires identification and control of DoW and USCG personal property.</a:t>
            </a:r>
          </a:p>
          <a:p>
            <a:endParaRPr lang="en-US" dirty="0"/>
          </a:p>
          <a:p>
            <a:r>
              <a:rPr lang="en-US" dirty="0"/>
              <a:t>All DoW and USCG personal property shall be accurately identified and afforded appropriate controls prior to release from DoW custody worldwide to prevent its unauthorized use.</a:t>
            </a:r>
          </a:p>
          <a:p>
            <a:endParaRPr lang="en-US" dirty="0"/>
          </a:p>
          <a:p>
            <a:r>
              <a:rPr lang="en-US" dirty="0"/>
              <a:t>Specified items of DoW and USCG personal property are:</a:t>
            </a:r>
          </a:p>
          <a:p>
            <a:pPr marL="285750" indent="-285750">
              <a:buFont typeface="Arial" panose="020B0604020202020204" pitchFamily="34" charset="0"/>
              <a:buChar char="•"/>
            </a:pPr>
            <a:r>
              <a:rPr lang="en-US" dirty="0"/>
              <a:t>DoW and USCG property of any kind, or any interest therein, except real property and records of the Federal Government.</a:t>
            </a:r>
          </a:p>
          <a:p>
            <a:pPr marL="285750" indent="-285750">
              <a:buFont typeface="Arial" panose="020B0604020202020204" pitchFamily="34" charset="0"/>
              <a:buChar char="•"/>
            </a:pPr>
            <a:r>
              <a:rPr lang="en-US" dirty="0"/>
              <a:t>Items controlled for export and temporary import as listed on the United States Munitions List and Commerce Control List.</a:t>
            </a:r>
          </a:p>
        </p:txBody>
      </p:sp>
      <p:pic>
        <p:nvPicPr>
          <p:cNvPr id="10" name="Picture 9" descr="A picture containing graphical user interface&#10;&#10;AI-generated content may be incorrect.">
            <a:extLst>
              <a:ext uri="{FF2B5EF4-FFF2-40B4-BE49-F238E27FC236}">
                <a16:creationId xmlns:a16="http://schemas.microsoft.com/office/drawing/2014/main" id="{86F01A7D-55B4-3882-45C8-452716EE2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56701" y="1666567"/>
            <a:ext cx="2884693" cy="3524865"/>
          </a:xfrm>
          <a:prstGeom prst="rect">
            <a:avLst/>
          </a:prstGeom>
        </p:spPr>
      </p:pic>
      <p:sp>
        <p:nvSpPr>
          <p:cNvPr id="15" name="Action Button: Go Back or Previous 14">
            <a:hlinkClick r:id="rId4" action="ppaction://hlinksldjump" highlightClick="1"/>
            <a:extLst>
              <a:ext uri="{FF2B5EF4-FFF2-40B4-BE49-F238E27FC236}">
                <a16:creationId xmlns:a16="http://schemas.microsoft.com/office/drawing/2014/main" id="{FBD3C87B-F5F1-3573-A87F-9B53B6362B3D}"/>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rId5" action="ppaction://hlinksldjump" highlightClick="1"/>
            <a:extLst>
              <a:ext uri="{FF2B5EF4-FFF2-40B4-BE49-F238E27FC236}">
                <a16:creationId xmlns:a16="http://schemas.microsoft.com/office/drawing/2014/main" id="{366D3E51-908A-6AB6-03B6-945C9859A30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4066AB50-A78A-5711-5DC3-9BA01371E091}"/>
              </a:ext>
            </a:extLst>
          </p:cNvPr>
          <p:cNvSpPr/>
          <p:nvPr/>
        </p:nvSpPr>
        <p:spPr>
          <a:xfrm>
            <a:off x="175481" y="5872251"/>
            <a:ext cx="8451364" cy="67006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ln w="10160">
                  <a:solidFill>
                    <a:schemeClr val="tx2"/>
                  </a:solidFill>
                  <a:prstDash val="solid"/>
                </a:ln>
                <a:solidFill>
                  <a:srgbClr val="FFFFFF"/>
                </a:solidFill>
                <a:effectLst>
                  <a:outerShdw blurRad="38100" dist="22860" dir="5400000" algn="tl" rotWithShape="0">
                    <a:srgbClr val="000000">
                      <a:alpha val="30000"/>
                    </a:srgbClr>
                  </a:outerShdw>
                </a:effectLst>
              </a:rPr>
              <a:t>Miscoded DoW property creates a risk for property release without the proper controls. </a:t>
            </a:r>
          </a:p>
        </p:txBody>
      </p:sp>
    </p:spTree>
    <p:extLst>
      <p:ext uri="{BB962C8B-B14F-4D97-AF65-F5344CB8AC3E}">
        <p14:creationId xmlns:p14="http://schemas.microsoft.com/office/powerpoint/2010/main" val="21600146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B6DF3-71F6-292D-D7A5-F1A5F8002CF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E3A337F-3C67-B179-A4EA-58ADF41479FC}"/>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4583FAFC-8513-C74E-C226-7B385CD10E7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Controlled Inventory Item Codes                                                                                                                                                                                  30/42</a:t>
            </a:r>
          </a:p>
        </p:txBody>
      </p:sp>
      <p:sp>
        <p:nvSpPr>
          <p:cNvPr id="4" name="TextBox 3">
            <a:extLst>
              <a:ext uri="{FF2B5EF4-FFF2-40B4-BE49-F238E27FC236}">
                <a16:creationId xmlns:a16="http://schemas.microsoft.com/office/drawing/2014/main" id="{E5A21E59-7600-B384-50F7-106241B4507D}"/>
              </a:ext>
            </a:extLst>
          </p:cNvPr>
          <p:cNvSpPr txBox="1"/>
          <p:nvPr/>
        </p:nvSpPr>
        <p:spPr>
          <a:xfrm>
            <a:off x="30480" y="1443841"/>
            <a:ext cx="11913870" cy="5355312"/>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How do I know if the CIIC code is correct for my item?</a:t>
            </a:r>
          </a:p>
          <a:p>
            <a:endParaRPr lang="en-US" b="1" i="1" dirty="0">
              <a:effectLst>
                <a:outerShdw blurRad="38100" dist="38100" dir="2700000" algn="tl">
                  <a:srgbClr val="000000">
                    <a:alpha val="43137"/>
                  </a:srgbClr>
                </a:outerShdw>
              </a:effectLst>
            </a:endParaRPr>
          </a:p>
          <a:p>
            <a:r>
              <a:rPr lang="en-US" dirty="0"/>
              <a:t>Review Vol 10, Table 192 for DEMIL &amp; CIIC compatibility to</a:t>
            </a:r>
          </a:p>
          <a:p>
            <a:r>
              <a:rPr lang="en-US" dirty="0"/>
              <a:t> verify the CIIC assigned is "compatible" with the assigned </a:t>
            </a:r>
          </a:p>
          <a:p>
            <a:r>
              <a:rPr lang="en-US" dirty="0"/>
              <a:t>DEMIL Code.</a:t>
            </a:r>
          </a:p>
          <a:p>
            <a:endParaRPr lang="en-US" dirty="0"/>
          </a:p>
          <a:p>
            <a:r>
              <a:rPr lang="en-US" dirty="0"/>
              <a:t>Review the Integrity Code for the item. If the Integrity Code </a:t>
            </a:r>
          </a:p>
          <a:p>
            <a:r>
              <a:rPr lang="en-US" dirty="0"/>
              <a:t>is not a locked IC, the DEMIL code may not be correct (and</a:t>
            </a:r>
          </a:p>
          <a:p>
            <a:r>
              <a:rPr lang="en-US" dirty="0"/>
              <a:t> there fore the CIIC compatibility may also be incorrect).</a:t>
            </a:r>
          </a:p>
          <a:p>
            <a:endParaRPr lang="en-US" dirty="0"/>
          </a:p>
          <a:p>
            <a:r>
              <a:rPr lang="en-US" dirty="0"/>
              <a:t>If CIIC is not compatible with the DEMIL code, or the IC is not locked, contact your supervisor/manager or the DoD DEMIL Program Manager for proper care/handling of the item.</a:t>
            </a:r>
          </a:p>
          <a:p>
            <a:endParaRPr lang="en-US" dirty="0"/>
          </a:p>
          <a:p>
            <a:r>
              <a:rPr lang="en-US" dirty="0"/>
              <a:t>Improper assignment of a CIIC could cause transportation, storage/security issues, and maybe physical injury in the case of storing/shipping explosives/hazards. If CIIC is used for the transportation determination, the item may not have the appropriate controls, not enough security, or too much security, which costs the DoD more $$$ to ship.</a:t>
            </a:r>
          </a:p>
          <a:p>
            <a:endParaRPr lang="en-US" dirty="0"/>
          </a:p>
          <a:p>
            <a:r>
              <a:rPr lang="en-US" dirty="0"/>
              <a:t>For more information on proper inventory control methods and solutions, DLA Training offers a</a:t>
            </a:r>
          </a:p>
          <a:p>
            <a:r>
              <a:rPr lang="en-US" dirty="0"/>
              <a:t> Distribution Operation Course titled "Inventory Control" (LOG-DISOPS13CLTCLSIT).</a:t>
            </a:r>
          </a:p>
        </p:txBody>
      </p:sp>
      <p:sp>
        <p:nvSpPr>
          <p:cNvPr id="6" name="Action Button: Go Back or Previous 5">
            <a:hlinkClick r:id="" action="ppaction://hlinkshowjump?jump=previousslide" highlightClick="1"/>
            <a:extLst>
              <a:ext uri="{FF2B5EF4-FFF2-40B4-BE49-F238E27FC236}">
                <a16:creationId xmlns:a16="http://schemas.microsoft.com/office/drawing/2014/main" id="{3D69C793-7AAC-A7A5-242B-6D9A5B904ADA}"/>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2FD1ADF2-7979-1A5B-4D41-8F92F470D6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5" name="Picture 4">
            <a:extLst>
              <a:ext uri="{FF2B5EF4-FFF2-40B4-BE49-F238E27FC236}">
                <a16:creationId xmlns:a16="http://schemas.microsoft.com/office/drawing/2014/main" id="{8291FD54-0A6B-DF81-5619-6845E589140B}"/>
              </a:ext>
            </a:extLst>
          </p:cNvPr>
          <p:cNvPicPr>
            <a:picLocks noChangeAspect="1"/>
          </p:cNvPicPr>
          <p:nvPr/>
        </p:nvPicPr>
        <p:blipFill>
          <a:blip r:embed="rId2"/>
          <a:stretch>
            <a:fillRect/>
          </a:stretch>
        </p:blipFill>
        <p:spPr>
          <a:xfrm>
            <a:off x="5987415" y="1504296"/>
            <a:ext cx="5956935" cy="2380803"/>
          </a:xfrm>
          <a:prstGeom prst="rect">
            <a:avLst/>
          </a:prstGeom>
        </p:spPr>
      </p:pic>
    </p:spTree>
    <p:extLst>
      <p:ext uri="{BB962C8B-B14F-4D97-AF65-F5344CB8AC3E}">
        <p14:creationId xmlns:p14="http://schemas.microsoft.com/office/powerpoint/2010/main" val="39256744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A8B7C-AD92-055C-1D3C-45ECB13ACC98}"/>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8F26C83-4CCA-E570-8307-F206EEC2031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BD538E1-CB52-5630-7BFA-B41952488F1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31/42</a:t>
            </a:r>
          </a:p>
        </p:txBody>
      </p:sp>
      <p:sp>
        <p:nvSpPr>
          <p:cNvPr id="6" name="Action Button: Go Back or Previous 5">
            <a:hlinkClick r:id="" action="ppaction://hlinkshowjump?jump=previousslide" highlightClick="1"/>
            <a:extLst>
              <a:ext uri="{FF2B5EF4-FFF2-40B4-BE49-F238E27FC236}">
                <a16:creationId xmlns:a16="http://schemas.microsoft.com/office/drawing/2014/main" id="{13C60F76-EACF-6BD6-ED85-E0CC09CF55F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8D0A00-D5AC-7242-1308-AB0F79ADF082}"/>
              </a:ext>
            </a:extLst>
          </p:cNvPr>
          <p:cNvSpPr txBox="1"/>
          <p:nvPr/>
        </p:nvSpPr>
        <p:spPr>
          <a:xfrm>
            <a:off x="652462" y="1504296"/>
            <a:ext cx="10236116" cy="3178371"/>
          </a:xfrm>
          <a:prstGeom prst="rect">
            <a:avLst/>
          </a:prstGeom>
          <a:noFill/>
        </p:spPr>
        <p:txBody>
          <a:bodyPr wrap="square">
            <a:spAutoFit/>
          </a:bodyPr>
          <a:lstStyle/>
          <a:p>
            <a:r>
              <a:rPr lang="en-US" sz="2400" dirty="0"/>
              <a:t>Select DEMIL Codes that are assigned to DEMIL Required property.</a:t>
            </a:r>
          </a:p>
          <a:p>
            <a:pPr lvl="1">
              <a:lnSpc>
                <a:spcPct val="150000"/>
              </a:lnSpc>
            </a:pPr>
            <a:r>
              <a:rPr lang="en-US" sz="2400" dirty="0"/>
              <a:t>B Q A C</a:t>
            </a:r>
          </a:p>
          <a:p>
            <a:pPr lvl="1">
              <a:lnSpc>
                <a:spcPct val="150000"/>
              </a:lnSpc>
            </a:pPr>
            <a:r>
              <a:rPr lang="en-US" sz="2400" dirty="0"/>
              <a:t>G P F E D C</a:t>
            </a:r>
          </a:p>
          <a:p>
            <a:pPr lvl="1">
              <a:lnSpc>
                <a:spcPct val="150000"/>
              </a:lnSpc>
            </a:pPr>
            <a:r>
              <a:rPr lang="en-US" sz="2400" dirty="0"/>
              <a:t>Q G P F E D C Q A B</a:t>
            </a:r>
          </a:p>
          <a:p>
            <a:pPr lvl="1">
              <a:lnSpc>
                <a:spcPct val="150000"/>
              </a:lnSpc>
            </a:pPr>
            <a:r>
              <a:rPr lang="en-US" sz="2400" dirty="0"/>
              <a:t>F G P F E</a:t>
            </a:r>
          </a:p>
          <a:p>
            <a:pPr lvl="1">
              <a:lnSpc>
                <a:spcPct val="150000"/>
              </a:lnSpc>
            </a:pPr>
            <a:endParaRPr lang="en-US" sz="2400" dirty="0"/>
          </a:p>
        </p:txBody>
      </p:sp>
      <p:sp>
        <p:nvSpPr>
          <p:cNvPr id="4" name="Oval 3">
            <a:hlinkClick r:id="rId2" action="ppaction://hlinksldjump"/>
            <a:extLst>
              <a:ext uri="{FF2B5EF4-FFF2-40B4-BE49-F238E27FC236}">
                <a16:creationId xmlns:a16="http://schemas.microsoft.com/office/drawing/2014/main" id="{830427DD-C186-11AA-0235-A6E91C04F02C}"/>
              </a:ext>
            </a:extLst>
          </p:cNvPr>
          <p:cNvSpPr/>
          <p:nvPr/>
        </p:nvSpPr>
        <p:spPr>
          <a:xfrm>
            <a:off x="771144" y="2112264"/>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47BA3946-2BDF-697F-9EEF-9D917BDF91C4}"/>
              </a:ext>
            </a:extLst>
          </p:cNvPr>
          <p:cNvSpPr/>
          <p:nvPr/>
        </p:nvSpPr>
        <p:spPr>
          <a:xfrm>
            <a:off x="771144" y="2685219"/>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2" action="ppaction://hlinksldjump"/>
            <a:extLst>
              <a:ext uri="{FF2B5EF4-FFF2-40B4-BE49-F238E27FC236}">
                <a16:creationId xmlns:a16="http://schemas.microsoft.com/office/drawing/2014/main" id="{82456CE6-EC47-7AC9-68AB-B573518D9587}"/>
              </a:ext>
            </a:extLst>
          </p:cNvPr>
          <p:cNvSpPr/>
          <p:nvPr/>
        </p:nvSpPr>
        <p:spPr>
          <a:xfrm>
            <a:off x="771144" y="31821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8" name="Oval 7">
            <a:hlinkClick r:id="rId2" action="ppaction://hlinksldjump"/>
            <a:extLst>
              <a:ext uri="{FF2B5EF4-FFF2-40B4-BE49-F238E27FC236}">
                <a16:creationId xmlns:a16="http://schemas.microsoft.com/office/drawing/2014/main" id="{A95C9D97-1634-4F5F-0FAD-12B31EC30620}"/>
              </a:ext>
            </a:extLst>
          </p:cNvPr>
          <p:cNvSpPr/>
          <p:nvPr/>
        </p:nvSpPr>
        <p:spPr>
          <a:xfrm>
            <a:off x="771144" y="3745923"/>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127374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BA5E6-492E-EC91-4843-02EAC970A435}"/>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F918C2A-9793-E1CB-3F97-5043651C047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680FB0BF-3518-20F6-9D89-78FA7244745C}"/>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23214336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9D99D-BDD2-8C46-90B0-6D31E325D93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02AAAC6-E916-C973-983C-841DE0F48C4B}"/>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3970B6E1-D676-C210-BAD6-34C8B4FE936A}"/>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pic>
        <p:nvPicPr>
          <p:cNvPr id="4" name="Picture 3" descr="Graphical user interface, text, chat or text message&#10;&#10;AI-generated content may be incorrect.">
            <a:extLst>
              <a:ext uri="{FF2B5EF4-FFF2-40B4-BE49-F238E27FC236}">
                <a16:creationId xmlns:a16="http://schemas.microsoft.com/office/drawing/2014/main" id="{C76DB6F0-EA82-C216-DBB3-7FE5DC793BBD}"/>
              </a:ext>
            </a:extLst>
          </p:cNvPr>
          <p:cNvPicPr>
            <a:picLocks noChangeAspect="1"/>
          </p:cNvPicPr>
          <p:nvPr/>
        </p:nvPicPr>
        <p:blipFill>
          <a:blip r:embed="rId2">
            <a:extLst>
              <a:ext uri="{28A0092B-C50C-407E-A947-70E740481C1C}">
                <a14:useLocalDpi xmlns:a14="http://schemas.microsoft.com/office/drawing/2010/main" val="0"/>
              </a:ext>
            </a:extLst>
          </a:blip>
          <a:srcRect l="2568" t="4440" r="3876" b="10158"/>
          <a:stretch>
            <a:fillRect/>
          </a:stretch>
        </p:blipFill>
        <p:spPr>
          <a:xfrm>
            <a:off x="1649729" y="1580496"/>
            <a:ext cx="8953501" cy="4216985"/>
          </a:xfrm>
          <a:prstGeom prst="rect">
            <a:avLst/>
          </a:prstGeom>
        </p:spPr>
      </p:pic>
      <p:sp>
        <p:nvSpPr>
          <p:cNvPr id="2" name="Action Button: Go Forward or Next 1">
            <a:hlinkClick r:id="rId3" action="ppaction://hlinksldjump" highlightClick="1"/>
            <a:extLst>
              <a:ext uri="{FF2B5EF4-FFF2-40B4-BE49-F238E27FC236}">
                <a16:creationId xmlns:a16="http://schemas.microsoft.com/office/drawing/2014/main" id="{3BC174DA-CE80-D0D6-DFFB-45B2F888B574}"/>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1452176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1F059D-7AE2-31FA-BF41-4E2AF117C801}"/>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44977C0F-1FEC-0D6B-54C2-5B9F60BEA578}"/>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546FB813-BA19-2A6B-B0DA-74E317AF20B0}"/>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5138441-5241-867B-7B1C-160C0B89E715}"/>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52A6019A-A045-C9E3-A89A-EEF76A69B3AE}"/>
              </a:ext>
            </a:extLst>
          </p:cNvPr>
          <p:cNvSpPr txBox="1"/>
          <p:nvPr/>
        </p:nvSpPr>
        <p:spPr>
          <a:xfrm>
            <a:off x="826580" y="1504233"/>
            <a:ext cx="11225212" cy="2510752"/>
          </a:xfrm>
          <a:prstGeom prst="rect">
            <a:avLst/>
          </a:prstGeom>
          <a:noFill/>
        </p:spPr>
        <p:txBody>
          <a:bodyPr wrap="square">
            <a:spAutoFit/>
          </a:bodyPr>
          <a:lstStyle/>
          <a:p>
            <a:r>
              <a:rPr lang="en-US" dirty="0"/>
              <a:t>Which DEMIL Codes below require "Special Instructions" to be provided?</a:t>
            </a:r>
          </a:p>
          <a:p>
            <a:pPr lvl="1">
              <a:lnSpc>
                <a:spcPct val="200000"/>
              </a:lnSpc>
            </a:pPr>
            <a:r>
              <a:rPr lang="en-US" dirty="0"/>
              <a:t>P G P E C </a:t>
            </a:r>
          </a:p>
          <a:p>
            <a:pPr lvl="1">
              <a:lnSpc>
                <a:spcPct val="200000"/>
              </a:lnSpc>
            </a:pPr>
            <a:r>
              <a:rPr lang="en-US" dirty="0"/>
              <a:t>C A B Q</a:t>
            </a:r>
          </a:p>
          <a:p>
            <a:pPr lvl="1">
              <a:lnSpc>
                <a:spcPct val="200000"/>
              </a:lnSpc>
            </a:pPr>
            <a:r>
              <a:rPr lang="en-US" dirty="0"/>
              <a:t>E F  </a:t>
            </a:r>
          </a:p>
          <a:p>
            <a:pPr lvl="1">
              <a:lnSpc>
                <a:spcPct val="200000"/>
              </a:lnSpc>
            </a:pPr>
            <a:r>
              <a:rPr lang="en-US" dirty="0"/>
              <a:t>B F E C </a:t>
            </a:r>
          </a:p>
        </p:txBody>
      </p:sp>
      <p:sp>
        <p:nvSpPr>
          <p:cNvPr id="2" name="Oval 1">
            <a:hlinkClick r:id="rId3" action="ppaction://hlinksldjump"/>
            <a:extLst>
              <a:ext uri="{FF2B5EF4-FFF2-40B4-BE49-F238E27FC236}">
                <a16:creationId xmlns:a16="http://schemas.microsoft.com/office/drawing/2014/main" id="{2ADAA151-CE95-6AA8-4020-FBC53877098D}"/>
              </a:ext>
            </a:extLst>
          </p:cNvPr>
          <p:cNvSpPr/>
          <p:nvPr/>
        </p:nvSpPr>
        <p:spPr>
          <a:xfrm>
            <a:off x="926592" y="2022780"/>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3" action="ppaction://hlinksldjump"/>
            <a:extLst>
              <a:ext uri="{FF2B5EF4-FFF2-40B4-BE49-F238E27FC236}">
                <a16:creationId xmlns:a16="http://schemas.microsoft.com/office/drawing/2014/main" id="{DBC7AEEE-14F5-D53C-6BC1-23DBCA96F9B7}"/>
              </a:ext>
            </a:extLst>
          </p:cNvPr>
          <p:cNvSpPr/>
          <p:nvPr/>
        </p:nvSpPr>
        <p:spPr>
          <a:xfrm>
            <a:off x="926592" y="2568696"/>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EEFA172C-73B6-AA66-D952-2632AA4537C6}"/>
              </a:ext>
            </a:extLst>
          </p:cNvPr>
          <p:cNvSpPr/>
          <p:nvPr/>
        </p:nvSpPr>
        <p:spPr>
          <a:xfrm>
            <a:off x="926592" y="3114612"/>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13C0C2E1-B10C-7339-0066-37DE8FF960CB}"/>
              </a:ext>
            </a:extLst>
          </p:cNvPr>
          <p:cNvSpPr/>
          <p:nvPr/>
        </p:nvSpPr>
        <p:spPr>
          <a:xfrm>
            <a:off x="926592" y="3660528"/>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0212450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4A9DB8-A8D7-F264-DA5A-7790CC0CDD24}"/>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2E237C7F-C8A0-9AE9-5B5F-0D90950D6707}"/>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BEE7CB1C-474D-636A-19CE-7329FB9578E0}"/>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02988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B3CCD-9D58-E8F0-A175-73895F1C721A}"/>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3435D5C-03B7-4F34-6A71-50B277769169}"/>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1AACE110-CB89-6E5A-B1CC-34CC493C60D8}"/>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33/42</a:t>
            </a:r>
          </a:p>
        </p:txBody>
      </p:sp>
      <p:sp>
        <p:nvSpPr>
          <p:cNvPr id="8" name="Action Button: Go Forward or Next 7">
            <a:hlinkClick r:id="" action="ppaction://hlinkshowjump?jump=nextslide" highlightClick="1"/>
            <a:extLst>
              <a:ext uri="{FF2B5EF4-FFF2-40B4-BE49-F238E27FC236}">
                <a16:creationId xmlns:a16="http://schemas.microsoft.com/office/drawing/2014/main" id="{BFD5183C-6EDA-ED96-5D22-6ACF6BEBA28A}"/>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 name="Picture 3" descr="Graphical user interface, text, application, chat or text message&#10;&#10;AI-generated content may be incorrect.">
            <a:extLst>
              <a:ext uri="{FF2B5EF4-FFF2-40B4-BE49-F238E27FC236}">
                <a16:creationId xmlns:a16="http://schemas.microsoft.com/office/drawing/2014/main" id="{72A1660E-F96D-A395-0207-B0BC7DDA03E3}"/>
              </a:ext>
            </a:extLst>
          </p:cNvPr>
          <p:cNvPicPr>
            <a:picLocks noChangeAspect="1"/>
          </p:cNvPicPr>
          <p:nvPr/>
        </p:nvPicPr>
        <p:blipFill>
          <a:blip r:embed="rId2">
            <a:extLst>
              <a:ext uri="{28A0092B-C50C-407E-A947-70E740481C1C}">
                <a14:useLocalDpi xmlns:a14="http://schemas.microsoft.com/office/drawing/2010/main" val="0"/>
              </a:ext>
            </a:extLst>
          </a:blip>
          <a:srcRect l="19831" t="3122" r="17347" b="50000"/>
          <a:stretch>
            <a:fillRect/>
          </a:stretch>
        </p:blipFill>
        <p:spPr>
          <a:xfrm>
            <a:off x="2400299" y="1670566"/>
            <a:ext cx="6743701" cy="2558534"/>
          </a:xfrm>
          <a:prstGeom prst="rect">
            <a:avLst/>
          </a:prstGeom>
        </p:spPr>
      </p:pic>
    </p:spTree>
    <p:extLst>
      <p:ext uri="{BB962C8B-B14F-4D97-AF65-F5344CB8AC3E}">
        <p14:creationId xmlns:p14="http://schemas.microsoft.com/office/powerpoint/2010/main" val="3597216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25F06-3D46-EBF2-5932-520C522FFFD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F8BA8CB1-5F35-B59D-BBC4-2D72FB2B462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1B183FC-BEA5-7885-96E6-85F7CA9A27CF}"/>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2" action="ppaction://hlinksldjump" highlightClick="1"/>
            <a:extLst>
              <a:ext uri="{FF2B5EF4-FFF2-40B4-BE49-F238E27FC236}">
                <a16:creationId xmlns:a16="http://schemas.microsoft.com/office/drawing/2014/main" id="{1D7865B3-10F9-44E3-5C76-E63AB7F9EB3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4" name="TextBox 3">
            <a:extLst>
              <a:ext uri="{FF2B5EF4-FFF2-40B4-BE49-F238E27FC236}">
                <a16:creationId xmlns:a16="http://schemas.microsoft.com/office/drawing/2014/main" id="{39BC2342-F142-FCA8-2086-A4C9C2B0A107}"/>
              </a:ext>
            </a:extLst>
          </p:cNvPr>
          <p:cNvSpPr txBox="1"/>
          <p:nvPr/>
        </p:nvSpPr>
        <p:spPr>
          <a:xfrm>
            <a:off x="561474" y="1607460"/>
            <a:ext cx="11325725" cy="2268378"/>
          </a:xfrm>
          <a:prstGeom prst="rect">
            <a:avLst/>
          </a:prstGeom>
          <a:noFill/>
        </p:spPr>
        <p:txBody>
          <a:bodyPr wrap="square">
            <a:spAutoFit/>
          </a:bodyPr>
          <a:lstStyle/>
          <a:p>
            <a:r>
              <a:rPr lang="en-US" dirty="0"/>
              <a:t>Select the DEMIL Integrity Codes that will lock the DEMIL Code in FLIS:</a:t>
            </a:r>
          </a:p>
          <a:p>
            <a:endParaRPr lang="en-US" dirty="0"/>
          </a:p>
          <a:p>
            <a:pPr lvl="1">
              <a:lnSpc>
                <a:spcPct val="150000"/>
              </a:lnSpc>
            </a:pPr>
            <a:r>
              <a:rPr lang="en-US" dirty="0"/>
              <a:t> 2 4 5 6</a:t>
            </a:r>
          </a:p>
          <a:p>
            <a:pPr lvl="1">
              <a:lnSpc>
                <a:spcPct val="150000"/>
              </a:lnSpc>
            </a:pPr>
            <a:r>
              <a:rPr lang="en-US" dirty="0"/>
              <a:t> 1 3 6 7</a:t>
            </a:r>
          </a:p>
          <a:p>
            <a:pPr lvl="1">
              <a:lnSpc>
                <a:spcPct val="150000"/>
              </a:lnSpc>
            </a:pPr>
            <a:r>
              <a:rPr lang="en-US" dirty="0"/>
              <a:t> 0 7 4 5</a:t>
            </a:r>
          </a:p>
          <a:p>
            <a:pPr lvl="1">
              <a:lnSpc>
                <a:spcPct val="150000"/>
              </a:lnSpc>
            </a:pPr>
            <a:r>
              <a:rPr lang="en-US" dirty="0"/>
              <a:t> 0 2 4 8 </a:t>
            </a:r>
          </a:p>
        </p:txBody>
      </p:sp>
      <p:sp>
        <p:nvSpPr>
          <p:cNvPr id="2" name="Oval 1">
            <a:hlinkClick r:id="rId3" action="ppaction://hlinksldjump"/>
            <a:extLst>
              <a:ext uri="{FF2B5EF4-FFF2-40B4-BE49-F238E27FC236}">
                <a16:creationId xmlns:a16="http://schemas.microsoft.com/office/drawing/2014/main" id="{578BA7A6-F860-8DB2-4F82-B4C45EBAB0B6}"/>
              </a:ext>
            </a:extLst>
          </p:cNvPr>
          <p:cNvSpPr/>
          <p:nvPr/>
        </p:nvSpPr>
        <p:spPr>
          <a:xfrm>
            <a:off x="728472" y="2306687"/>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 name="Oval 2">
            <a:hlinkClick r:id="rId4" action="ppaction://hlinksldjump"/>
            <a:extLst>
              <a:ext uri="{FF2B5EF4-FFF2-40B4-BE49-F238E27FC236}">
                <a16:creationId xmlns:a16="http://schemas.microsoft.com/office/drawing/2014/main" id="{359C9180-E111-1565-6F2E-087190CAA896}"/>
              </a:ext>
            </a:extLst>
          </p:cNvPr>
          <p:cNvSpPr/>
          <p:nvPr/>
        </p:nvSpPr>
        <p:spPr>
          <a:xfrm>
            <a:off x="728472" y="271340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3" action="ppaction://hlinksldjump"/>
            <a:extLst>
              <a:ext uri="{FF2B5EF4-FFF2-40B4-BE49-F238E27FC236}">
                <a16:creationId xmlns:a16="http://schemas.microsoft.com/office/drawing/2014/main" id="{E35E2E6D-2BE1-9322-7560-77F39D152C42}"/>
              </a:ext>
            </a:extLst>
          </p:cNvPr>
          <p:cNvSpPr/>
          <p:nvPr/>
        </p:nvSpPr>
        <p:spPr>
          <a:xfrm>
            <a:off x="713232" y="3146941"/>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3" action="ppaction://hlinksldjump"/>
            <a:extLst>
              <a:ext uri="{FF2B5EF4-FFF2-40B4-BE49-F238E27FC236}">
                <a16:creationId xmlns:a16="http://schemas.microsoft.com/office/drawing/2014/main" id="{B33A21B2-EA48-9ABD-5567-85576C7D4061}"/>
              </a:ext>
            </a:extLst>
          </p:cNvPr>
          <p:cNvSpPr/>
          <p:nvPr/>
        </p:nvSpPr>
        <p:spPr>
          <a:xfrm>
            <a:off x="728472" y="3587615"/>
            <a:ext cx="310896" cy="246888"/>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210630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D77F7-BBDE-7CF5-18E4-999A8FC0C3F6}"/>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86673A7D-A787-D674-77F0-65DF5DCD23AA}"/>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ED681255-E4B6-B8AD-43A3-F2C8CFB83989}"/>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9949819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B4EE2-C2FF-73CF-F3BB-07BBB441F773}"/>
            </a:ext>
          </a:extLst>
        </p:cNvPr>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389F3EB5-737F-7C46-3DAC-A30FED9A16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199" y="3021294"/>
            <a:ext cx="4869602" cy="815411"/>
          </a:xfrm>
          <a:prstGeom prst="rect">
            <a:avLst/>
          </a:prstGeom>
        </p:spPr>
      </p:pic>
      <p:sp>
        <p:nvSpPr>
          <p:cNvPr id="3" name="Action Button: Go Forward or Next 2">
            <a:hlinkClick r:id="" action="ppaction://hlinkshowjump?jump=nextslide" highlightClick="1"/>
            <a:extLst>
              <a:ext uri="{FF2B5EF4-FFF2-40B4-BE49-F238E27FC236}">
                <a16:creationId xmlns:a16="http://schemas.microsoft.com/office/drawing/2014/main" id="{0685A93A-C52B-4AE4-2453-7A646C2D7EA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57810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hlinkClick r:id="rId2" action="ppaction://hlinksldjump"/>
            <a:extLst>
              <a:ext uri="{FF2B5EF4-FFF2-40B4-BE49-F238E27FC236}">
                <a16:creationId xmlns:a16="http://schemas.microsoft.com/office/drawing/2014/main" id="{68F226FD-AA60-C12B-ECA8-A03F148D44C2}"/>
              </a:ext>
            </a:extLst>
          </p:cNvPr>
          <p:cNvSpPr/>
          <p:nvPr/>
        </p:nvSpPr>
        <p:spPr>
          <a:xfrm>
            <a:off x="1555262" y="1641232"/>
            <a:ext cx="9323753" cy="149273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Not merely an end-of-life event:</a:t>
            </a:r>
          </a:p>
          <a:p>
            <a:pPr algn="ctr"/>
            <a:endParaRPr lang="en-US" dirty="0">
              <a:solidFill>
                <a:schemeClr val="bg1"/>
              </a:solidFill>
              <a:hlinkClick r:id="rId2" action="ppaction://hlinksldjump">
                <a:extLst>
                  <a:ext uri="{A12FA001-AC4F-418D-AE19-62706E023703}">
                    <ahyp:hlinkClr xmlns:ahyp="http://schemas.microsoft.com/office/drawing/2018/hyperlinkcolor" val="tx"/>
                  </a:ext>
                </a:extLst>
              </a:hlinkClick>
            </a:endParaRPr>
          </a:p>
          <a:p>
            <a:pPr algn="ctr"/>
            <a:r>
              <a:rPr lang="en-US" dirty="0">
                <a:solidFill>
                  <a:schemeClr val="bg1"/>
                </a:solidFill>
                <a:hlinkClick r:id="rId2" action="ppaction://hlinksldjump">
                  <a:extLst>
                    <a:ext uri="{A12FA001-AC4F-418D-AE19-62706E023703}">
                      <ahyp:hlinkClr xmlns:ahyp="http://schemas.microsoft.com/office/drawing/2018/hyperlinkcolor" val="tx"/>
                    </a:ext>
                  </a:extLst>
                </a:hlinkClick>
              </a:rPr>
              <a:t>Items that have been discontinued or are no longer available for acquisition may still be in DoW inventory/FLIS and still have a valid DEMIL code and may still require DEMIL</a:t>
            </a:r>
            <a:endParaRPr lang="en-US" dirty="0">
              <a:solidFill>
                <a:schemeClr val="bg1"/>
              </a:solidFill>
            </a:endParaRPr>
          </a:p>
        </p:txBody>
      </p:sp>
    </p:spTree>
    <p:extLst>
      <p:ext uri="{BB962C8B-B14F-4D97-AF65-F5344CB8AC3E}">
        <p14:creationId xmlns:p14="http://schemas.microsoft.com/office/powerpoint/2010/main" val="8066878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C183C-877C-4A4C-3EE4-FC1EF31FB76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9FA514A7-62DD-17A1-1604-45F727AD6DE3}"/>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8E63E97E-6B31-CE7B-386D-D771566A69F1}"/>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Knowledge Check : Answer                                                                                                                                                                                             32/42</a:t>
            </a:r>
          </a:p>
        </p:txBody>
      </p:sp>
      <p:sp>
        <p:nvSpPr>
          <p:cNvPr id="6" name="Action Button: Go Back or Previous 5">
            <a:hlinkClick r:id="rId3" action="ppaction://hlinksldjump" highlightClick="1"/>
            <a:extLst>
              <a:ext uri="{FF2B5EF4-FFF2-40B4-BE49-F238E27FC236}">
                <a16:creationId xmlns:a16="http://schemas.microsoft.com/office/drawing/2014/main" id="{ABBFBED3-0103-3782-5635-81B3E7D1B9A8}"/>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 name="TextBox 2">
            <a:extLst>
              <a:ext uri="{FF2B5EF4-FFF2-40B4-BE49-F238E27FC236}">
                <a16:creationId xmlns:a16="http://schemas.microsoft.com/office/drawing/2014/main" id="{F55CC8B7-61D5-4EA2-5140-CC795E2FF34E}"/>
              </a:ext>
            </a:extLst>
          </p:cNvPr>
          <p:cNvSpPr txBox="1"/>
          <p:nvPr/>
        </p:nvSpPr>
        <p:spPr>
          <a:xfrm>
            <a:off x="585788" y="1504296"/>
            <a:ext cx="11225212" cy="3549498"/>
          </a:xfrm>
          <a:prstGeom prst="rect">
            <a:avLst/>
          </a:prstGeom>
          <a:noFill/>
        </p:spPr>
        <p:txBody>
          <a:bodyPr wrap="square">
            <a:spAutoFit/>
          </a:bodyPr>
          <a:lstStyle/>
          <a:p>
            <a:r>
              <a:rPr lang="en-US" dirty="0"/>
              <a:t>CIIC Codes are used to signify the extent and type of special handling for what type of property?</a:t>
            </a:r>
          </a:p>
          <a:p>
            <a:pPr lvl="1">
              <a:lnSpc>
                <a:spcPct val="300000"/>
              </a:lnSpc>
            </a:pPr>
            <a:r>
              <a:rPr lang="en-US" dirty="0"/>
              <a:t>Security classified property</a:t>
            </a:r>
          </a:p>
          <a:p>
            <a:pPr lvl="1">
              <a:lnSpc>
                <a:spcPct val="300000"/>
              </a:lnSpc>
            </a:pPr>
            <a:r>
              <a:rPr lang="en-US" dirty="0"/>
              <a:t>Sensitive property</a:t>
            </a:r>
          </a:p>
          <a:p>
            <a:pPr lvl="1">
              <a:lnSpc>
                <a:spcPct val="300000"/>
              </a:lnSpc>
            </a:pPr>
            <a:r>
              <a:rPr lang="en-US" dirty="0"/>
              <a:t>Pilferable property</a:t>
            </a:r>
          </a:p>
          <a:p>
            <a:pPr lvl="1">
              <a:lnSpc>
                <a:spcPct val="300000"/>
              </a:lnSpc>
            </a:pPr>
            <a:r>
              <a:rPr lang="en-US" dirty="0"/>
              <a:t>All</a:t>
            </a:r>
          </a:p>
        </p:txBody>
      </p:sp>
      <p:sp>
        <p:nvSpPr>
          <p:cNvPr id="2" name="Oval 1">
            <a:hlinkClick r:id="rId4" action="ppaction://hlinksldjump"/>
            <a:extLst>
              <a:ext uri="{FF2B5EF4-FFF2-40B4-BE49-F238E27FC236}">
                <a16:creationId xmlns:a16="http://schemas.microsoft.com/office/drawing/2014/main" id="{E10939CD-DF09-DBD0-FBDD-0329C020D690}"/>
              </a:ext>
            </a:extLst>
          </p:cNvPr>
          <p:cNvSpPr/>
          <p:nvPr/>
        </p:nvSpPr>
        <p:spPr>
          <a:xfrm>
            <a:off x="585788" y="2216347"/>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 name="Oval 3">
            <a:hlinkClick r:id="rId4" action="ppaction://hlinksldjump"/>
            <a:extLst>
              <a:ext uri="{FF2B5EF4-FFF2-40B4-BE49-F238E27FC236}">
                <a16:creationId xmlns:a16="http://schemas.microsoft.com/office/drawing/2014/main" id="{A0512CBC-C3F6-03F3-E6F9-AB059E860568}"/>
              </a:ext>
            </a:extLst>
          </p:cNvPr>
          <p:cNvSpPr/>
          <p:nvPr/>
        </p:nvSpPr>
        <p:spPr>
          <a:xfrm>
            <a:off x="585788" y="3003292"/>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5" name="Oval 4">
            <a:hlinkClick r:id="rId4" action="ppaction://hlinksldjump"/>
            <a:extLst>
              <a:ext uri="{FF2B5EF4-FFF2-40B4-BE49-F238E27FC236}">
                <a16:creationId xmlns:a16="http://schemas.microsoft.com/office/drawing/2014/main" id="{887BE7C5-2A4E-33F2-03CB-F5BB85EEA867}"/>
              </a:ext>
            </a:extLst>
          </p:cNvPr>
          <p:cNvSpPr/>
          <p:nvPr/>
        </p:nvSpPr>
        <p:spPr>
          <a:xfrm>
            <a:off x="585788" y="3845663"/>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Oval 6">
            <a:hlinkClick r:id="rId5" action="ppaction://hlinksldjump"/>
            <a:extLst>
              <a:ext uri="{FF2B5EF4-FFF2-40B4-BE49-F238E27FC236}">
                <a16:creationId xmlns:a16="http://schemas.microsoft.com/office/drawing/2014/main" id="{6602B928-FC5A-C7FA-A191-604C1068FD4C}"/>
              </a:ext>
            </a:extLst>
          </p:cNvPr>
          <p:cNvSpPr/>
          <p:nvPr/>
        </p:nvSpPr>
        <p:spPr>
          <a:xfrm>
            <a:off x="585788" y="4688034"/>
            <a:ext cx="457200" cy="36576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6297463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D2FC99-3B21-4A13-C57F-4BF8DFFADF6B}"/>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9979A96-A649-C547-587F-25C1C148FC7D}"/>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pic>
        <p:nvPicPr>
          <p:cNvPr id="4" name="Picture 3" descr="Graphical user interface, application&#10;&#10;AI-generated content may be incorrect.">
            <a:hlinkClick r:id="rId3" action="ppaction://hlinksldjump"/>
            <a:extLst>
              <a:ext uri="{FF2B5EF4-FFF2-40B4-BE49-F238E27FC236}">
                <a16:creationId xmlns:a16="http://schemas.microsoft.com/office/drawing/2014/main" id="{070D9AF3-3CD4-4E85-65E3-0FE105842CB3}"/>
              </a:ext>
            </a:extLst>
          </p:cNvPr>
          <p:cNvPicPr>
            <a:picLocks noChangeAspect="1"/>
          </p:cNvPicPr>
          <p:nvPr/>
        </p:nvPicPr>
        <p:blipFill>
          <a:blip r:embed="rId4">
            <a:extLst>
              <a:ext uri="{28A0092B-C50C-407E-A947-70E740481C1C}">
                <a14:useLocalDpi xmlns:a14="http://schemas.microsoft.com/office/drawing/2010/main" val="0"/>
              </a:ext>
            </a:extLst>
          </a:blip>
          <a:srcRect l="1750" t="2363" r="2407" b="2676"/>
          <a:stretch>
            <a:fillRect/>
          </a:stretch>
        </p:blipFill>
        <p:spPr>
          <a:xfrm>
            <a:off x="3520843" y="1828800"/>
            <a:ext cx="5150314" cy="3200400"/>
          </a:xfrm>
          <a:prstGeom prst="rect">
            <a:avLst/>
          </a:prstGeom>
        </p:spPr>
      </p:pic>
    </p:spTree>
    <p:extLst>
      <p:ext uri="{BB962C8B-B14F-4D97-AF65-F5344CB8AC3E}">
        <p14:creationId xmlns:p14="http://schemas.microsoft.com/office/powerpoint/2010/main" val="4096926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ext&#10;&#10;AI-generated content may be incorrect.">
            <a:extLst>
              <a:ext uri="{FF2B5EF4-FFF2-40B4-BE49-F238E27FC236}">
                <a16:creationId xmlns:a16="http://schemas.microsoft.com/office/drawing/2014/main" id="{CD373B40-0744-5777-8613-7AB7184B1E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7301" y="2331720"/>
            <a:ext cx="8557398" cy="2194560"/>
          </a:xfrm>
          <a:prstGeom prst="rect">
            <a:avLst/>
          </a:prstGeom>
        </p:spPr>
      </p:pic>
      <p:sp>
        <p:nvSpPr>
          <p:cNvPr id="2" name="Action Button: Go Forward or Next 1">
            <a:hlinkClick r:id="" action="ppaction://hlinkshowjump?jump=nextslide" highlightClick="1"/>
            <a:extLst>
              <a:ext uri="{FF2B5EF4-FFF2-40B4-BE49-F238E27FC236}">
                <a16:creationId xmlns:a16="http://schemas.microsoft.com/office/drawing/2014/main" id="{CC8B0574-7708-4A20-C84F-2F871834695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332363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5B96F6-7265-38E6-3CA0-E0A837ED43C4}"/>
              </a:ext>
            </a:extLst>
          </p:cNvPr>
          <p:cNvSpPr txBox="1"/>
          <p:nvPr/>
        </p:nvSpPr>
        <p:spPr>
          <a:xfrm>
            <a:off x="0" y="1438692"/>
            <a:ext cx="11963400" cy="3618748"/>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Lesson Summary</a:t>
            </a:r>
          </a:p>
          <a:p>
            <a:endParaRPr lang="en-US" b="1" i="1" dirty="0">
              <a:effectLst>
                <a:outerShdw blurRad="38100" dist="38100" dir="2700000" algn="tl">
                  <a:srgbClr val="000000">
                    <a:alpha val="43137"/>
                  </a:srgbClr>
                </a:outerShdw>
              </a:effectLst>
            </a:endParaRPr>
          </a:p>
          <a:p>
            <a:r>
              <a:rPr lang="en-US" dirty="0"/>
              <a:t>This lesson taught the importance and relationship of the Demilitarization (DEMIL) code, DEMIL integrity code (IC) and the Controlled Inventory Item Code (CIIC) and how they are used combined to prevent the unauthorized release of DoD and USCG property from DoD and USCG control.</a:t>
            </a:r>
          </a:p>
          <a:p>
            <a:endParaRPr lang="en-US" dirty="0"/>
          </a:p>
          <a:p>
            <a:r>
              <a:rPr lang="en-US" b="1" i="1" dirty="0">
                <a:effectLst>
                  <a:outerShdw blurRad="38100" dist="38100" dir="2700000" algn="tl">
                    <a:srgbClr val="000000">
                      <a:alpha val="43137"/>
                    </a:srgbClr>
                  </a:outerShdw>
                </a:effectLst>
              </a:rPr>
              <a:t>You should now be able to:</a:t>
            </a:r>
          </a:p>
          <a:p>
            <a:pPr marL="342900" indent="-342900">
              <a:lnSpc>
                <a:spcPct val="200000"/>
              </a:lnSpc>
              <a:buFont typeface="+mj-lt"/>
              <a:buAutoNum type="arabicPeriod"/>
            </a:pPr>
            <a:r>
              <a:rPr lang="en-US" dirty="0"/>
              <a:t>Identify the DEMIL Codes that require Physical DEMIL, and those that don't.</a:t>
            </a:r>
          </a:p>
          <a:p>
            <a:pPr marL="342900" indent="-342900">
              <a:lnSpc>
                <a:spcPct val="200000"/>
              </a:lnSpc>
              <a:buFont typeface="+mj-lt"/>
              <a:buAutoNum type="arabicPeriod"/>
            </a:pPr>
            <a:r>
              <a:rPr lang="en-US" dirty="0"/>
              <a:t>Identify how a DEMIL Integrity Code validates the assigned DEMIL Code.</a:t>
            </a:r>
          </a:p>
          <a:p>
            <a:pPr marL="342900" indent="-342900">
              <a:lnSpc>
                <a:spcPct val="200000"/>
              </a:lnSpc>
              <a:buFont typeface="+mj-lt"/>
              <a:buAutoNum type="arabicPeriod"/>
            </a:pPr>
            <a:r>
              <a:rPr lang="en-US" dirty="0"/>
              <a:t>Identify the relationship between a DEMIL Code and Controlled Inventory Item Code.</a:t>
            </a:r>
          </a:p>
        </p:txBody>
      </p:sp>
      <p:sp>
        <p:nvSpPr>
          <p:cNvPr id="2" name="Action Button: Go Forward or Next 1">
            <a:hlinkClick r:id="" action="ppaction://hlinkshowjump?jump=nextslide" highlightClick="1"/>
            <a:extLst>
              <a:ext uri="{FF2B5EF4-FFF2-40B4-BE49-F238E27FC236}">
                <a16:creationId xmlns:a16="http://schemas.microsoft.com/office/drawing/2014/main" id="{A2676DB4-F5A8-9228-7258-D74BDF486A69}"/>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734109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89417-90CC-C1E3-255A-683009B1463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2ECE110-1EAB-E1BD-2BE8-CE966AF50435}"/>
              </a:ext>
            </a:extLst>
          </p:cNvPr>
          <p:cNvSpPr txBox="1"/>
          <p:nvPr/>
        </p:nvSpPr>
        <p:spPr>
          <a:xfrm>
            <a:off x="668593" y="1925964"/>
            <a:ext cx="10854813" cy="2862322"/>
          </a:xfrm>
          <a:prstGeom prst="rect">
            <a:avLst/>
          </a:prstGeom>
          <a:noFill/>
        </p:spPr>
        <p:txBody>
          <a:bodyPr wrap="square">
            <a:spAutoFit/>
          </a:bodyPr>
          <a:lstStyle/>
          <a:p>
            <a:r>
              <a:rPr lang="en-US" dirty="0"/>
              <a:t>You have successfully completed the training.</a:t>
            </a:r>
          </a:p>
          <a:p>
            <a:endParaRPr lang="en-US" dirty="0"/>
          </a:p>
          <a:p>
            <a:r>
              <a:rPr lang="en-US" dirty="0"/>
              <a:t>Proceed to the next slide.</a:t>
            </a:r>
          </a:p>
          <a:p>
            <a:endParaRPr lang="en-US" dirty="0"/>
          </a:p>
          <a:p>
            <a:r>
              <a:rPr lang="en-US" dirty="0"/>
              <a:t>Exit Slide Show mode (press the 'Esc' key).</a:t>
            </a:r>
          </a:p>
          <a:p>
            <a:endParaRPr lang="en-US" dirty="0"/>
          </a:p>
          <a:p>
            <a:r>
              <a:rPr lang="en-US" dirty="0"/>
              <a:t>Click the placeholder text to type your name and the date on the certificate.</a:t>
            </a:r>
          </a:p>
          <a:p>
            <a:endParaRPr lang="en-US" dirty="0"/>
          </a:p>
          <a:p>
            <a:r>
              <a:rPr lang="en-US" dirty="0"/>
              <a:t>Go to File &gt; Print or File &gt; Save As to save a copy of your completed certificate as a PDF."</a:t>
            </a:r>
          </a:p>
          <a:p>
            <a:endParaRPr lang="en-US" dirty="0"/>
          </a:p>
        </p:txBody>
      </p:sp>
      <p:sp>
        <p:nvSpPr>
          <p:cNvPr id="2" name="Action Button: Go Forward or Next 1">
            <a:hlinkClick r:id="" action="ppaction://hlinkshowjump?jump=nextslide" highlightClick="1"/>
            <a:extLst>
              <a:ext uri="{FF2B5EF4-FFF2-40B4-BE49-F238E27FC236}">
                <a16:creationId xmlns:a16="http://schemas.microsoft.com/office/drawing/2014/main" id="{7A958019-99EA-9BE0-2047-F763A3B09B26}"/>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4561034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DCF5FF-9405-7A93-7708-E0EEE557718F}"/>
              </a:ext>
            </a:extLst>
          </p:cNvPr>
          <p:cNvSpPr txBox="1"/>
          <p:nvPr/>
        </p:nvSpPr>
        <p:spPr>
          <a:xfrm>
            <a:off x="2593571" y="3283527"/>
            <a:ext cx="7082444" cy="461665"/>
          </a:xfrm>
          <a:prstGeom prst="rect">
            <a:avLst/>
          </a:prstGeom>
          <a:noFill/>
        </p:spPr>
        <p:txBody>
          <a:bodyPr wrap="square" rtlCol="0">
            <a:spAutoFit/>
          </a:bodyPr>
          <a:lstStyle/>
          <a:p>
            <a:pPr algn="ctr"/>
            <a:r>
              <a:rPr lang="en-US" sz="2400">
                <a:latin typeface="Times New Roman" panose="02020603050405020304" pitchFamily="18" charset="0"/>
                <a:cs typeface="Times New Roman" panose="02020603050405020304" pitchFamily="18" charset="0"/>
              </a:rPr>
              <a:t>Enter </a:t>
            </a:r>
            <a:r>
              <a:rPr lang="en-US" sz="2400" dirty="0">
                <a:latin typeface="Times New Roman" panose="02020603050405020304" pitchFamily="18" charset="0"/>
                <a:cs typeface="Times New Roman" panose="02020603050405020304" pitchFamily="18" charset="0"/>
              </a:rPr>
              <a:t>your Name </a:t>
            </a:r>
          </a:p>
        </p:txBody>
      </p:sp>
    </p:spTree>
    <p:extLst>
      <p:ext uri="{BB962C8B-B14F-4D97-AF65-F5344CB8AC3E}">
        <p14:creationId xmlns:p14="http://schemas.microsoft.com/office/powerpoint/2010/main" val="4052245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D51EDFD-E713-5739-2575-D2AA7DF24FDF}"/>
              </a:ext>
            </a:extLst>
          </p:cNvPr>
          <p:cNvSpPr txBox="1"/>
          <p:nvPr/>
        </p:nvSpPr>
        <p:spPr>
          <a:xfrm>
            <a:off x="164122" y="1499220"/>
            <a:ext cx="7674953" cy="5078313"/>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a:t>
            </a:r>
          </a:p>
          <a:p>
            <a:endParaRPr lang="en-US" dirty="0"/>
          </a:p>
          <a:p>
            <a:r>
              <a:rPr lang="en-US" dirty="0"/>
              <a:t>DEMIL is a process which follows the life of an item, from cradle to grave (life-cycle).</a:t>
            </a:r>
          </a:p>
          <a:p>
            <a:endParaRPr lang="en-US" dirty="0"/>
          </a:p>
          <a:p>
            <a:r>
              <a:rPr lang="en-US" dirty="0"/>
              <a:t>A DEMIL Code is assigned to DoW and USCG personal property entering inventory to identify which types of controls are placed on the item before it leaves complete DoW and USCG control.</a:t>
            </a:r>
          </a:p>
          <a:p>
            <a:endParaRPr lang="en-US" dirty="0"/>
          </a:p>
          <a:p>
            <a:r>
              <a:rPr lang="en-US" dirty="0"/>
              <a:t>The DEMIL process is required to prevent property from being used for its originally intended purpose and to prevent the release of inherent design information that could be used against the United States.</a:t>
            </a:r>
          </a:p>
          <a:p>
            <a:endParaRPr lang="en-US" dirty="0"/>
          </a:p>
          <a:p>
            <a:r>
              <a:rPr lang="en-US" dirty="0"/>
              <a:t>Although items are assigned a "DEMIL Code", this assignment does not mean that all items in inventory require "Physical Demilitarization"; only select property will go through the Physical DEMIL process, where other items (mostly commercial), may be sold to the public through the disposition process.</a:t>
            </a:r>
          </a:p>
        </p:txBody>
      </p:sp>
      <p:pic>
        <p:nvPicPr>
          <p:cNvPr id="7" name="Picture 6" descr="A picture containing indoor&#10;&#10;AI-generated content may be incorrect.">
            <a:extLst>
              <a:ext uri="{FF2B5EF4-FFF2-40B4-BE49-F238E27FC236}">
                <a16:creationId xmlns:a16="http://schemas.microsoft.com/office/drawing/2014/main" id="{540A93EA-875C-CACF-A09A-6F2565295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5275" y="1476375"/>
            <a:ext cx="3681412" cy="1815465"/>
          </a:xfrm>
          <a:prstGeom prst="rect">
            <a:avLst/>
          </a:prstGeom>
        </p:spPr>
      </p:pic>
      <p:pic>
        <p:nvPicPr>
          <p:cNvPr id="9" name="Picture 8" descr="A picture containing engine&#10;&#10;AI-generated content may be incorrect.">
            <a:extLst>
              <a:ext uri="{FF2B5EF4-FFF2-40B4-BE49-F238E27FC236}">
                <a16:creationId xmlns:a16="http://schemas.microsoft.com/office/drawing/2014/main" id="{496B5B39-1270-8AD9-9853-C0826CCB99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5275" y="3566161"/>
            <a:ext cx="3681412" cy="1815465"/>
          </a:xfrm>
          <a:prstGeom prst="rect">
            <a:avLst/>
          </a:prstGeom>
        </p:spPr>
      </p:pic>
      <p:sp>
        <p:nvSpPr>
          <p:cNvPr id="10" name="Arrow: Up 9">
            <a:extLst>
              <a:ext uri="{FF2B5EF4-FFF2-40B4-BE49-F238E27FC236}">
                <a16:creationId xmlns:a16="http://schemas.microsoft.com/office/drawing/2014/main" id="{FEB01BAA-4C9E-CAAC-6B3C-0E4A138DEB47}"/>
              </a:ext>
            </a:extLst>
          </p:cNvPr>
          <p:cNvSpPr/>
          <p:nvPr/>
        </p:nvSpPr>
        <p:spPr>
          <a:xfrm rot="11963352">
            <a:off x="9906400" y="2750262"/>
            <a:ext cx="777240" cy="1291812"/>
          </a:xfrm>
          <a:prstGeom prst="up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n>
                <a:solidFill>
                  <a:srgbClr val="FF0000"/>
                </a:solidFill>
              </a:ln>
              <a:solidFill>
                <a:srgbClr val="FF0000"/>
              </a:solidFill>
            </a:endParaRPr>
          </a:p>
        </p:txBody>
      </p:sp>
      <p:sp>
        <p:nvSpPr>
          <p:cNvPr id="12" name="TextBox 11">
            <a:extLst>
              <a:ext uri="{FF2B5EF4-FFF2-40B4-BE49-F238E27FC236}">
                <a16:creationId xmlns:a16="http://schemas.microsoft.com/office/drawing/2014/main" id="{66ED1F9F-D633-40D0-8B96-6DE5B6A024F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6886C099-2EC0-4354-0918-B5060767A649}"/>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Demilitarization?                                                                                                                                                                                                     4/42 </a:t>
            </a:r>
          </a:p>
        </p:txBody>
      </p:sp>
      <p:sp>
        <p:nvSpPr>
          <p:cNvPr id="15" name="Action Button: Go Back or Previous 14">
            <a:hlinkClick r:id="rId4" action="ppaction://hlinksldjump" highlightClick="1"/>
            <a:extLst>
              <a:ext uri="{FF2B5EF4-FFF2-40B4-BE49-F238E27FC236}">
                <a16:creationId xmlns:a16="http://schemas.microsoft.com/office/drawing/2014/main" id="{60FE6CD7-1A30-037D-5502-590C67DC0923}"/>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16" name="Action Button: Go Forward or Next 15">
            <a:hlinkClick r:id="" action="ppaction://hlinkshowjump?jump=nextslide" highlightClick="1"/>
            <a:extLst>
              <a:ext uri="{FF2B5EF4-FFF2-40B4-BE49-F238E27FC236}">
                <a16:creationId xmlns:a16="http://schemas.microsoft.com/office/drawing/2014/main" id="{214CEF98-B049-F9BA-A3B2-A21445F22F52}"/>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Tree>
    <p:extLst>
      <p:ext uri="{BB962C8B-B14F-4D97-AF65-F5344CB8AC3E}">
        <p14:creationId xmlns:p14="http://schemas.microsoft.com/office/powerpoint/2010/main" val="16706966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6DD0F-3915-739A-2289-0267660F148D}"/>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EF488E0F-7D35-617A-0C8A-1EE5416A157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A28299FC-ADC2-772C-D5FC-8F70758BE89E}"/>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Physical Demilitarization?                                                                                                                                                                                  5/42 </a:t>
            </a:r>
          </a:p>
        </p:txBody>
      </p:sp>
      <p:sp>
        <p:nvSpPr>
          <p:cNvPr id="3" name="TextBox 2">
            <a:extLst>
              <a:ext uri="{FF2B5EF4-FFF2-40B4-BE49-F238E27FC236}">
                <a16:creationId xmlns:a16="http://schemas.microsoft.com/office/drawing/2014/main" id="{CFD69E0A-A39A-0254-9BF2-B1491D65DC53}"/>
              </a:ext>
            </a:extLst>
          </p:cNvPr>
          <p:cNvSpPr txBox="1"/>
          <p:nvPr/>
        </p:nvSpPr>
        <p:spPr>
          <a:xfrm>
            <a:off x="30480" y="1504296"/>
            <a:ext cx="6149340" cy="3693319"/>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Procedures (Physical DEMIL)</a:t>
            </a:r>
          </a:p>
          <a:p>
            <a:endParaRPr lang="en-US" dirty="0"/>
          </a:p>
          <a:p>
            <a:r>
              <a:rPr lang="en-US" dirty="0"/>
              <a:t>For items requiring Physical DEMIL, procedures range from detailed, step-by-step procedures, to those that can be applied to a more general range of items (e.g. operation of an industrial shredder) and those that apply a general technique (e.g. torch cutting - image on right) using a standard operating procedure.</a:t>
            </a:r>
          </a:p>
          <a:p>
            <a:endParaRPr lang="en-US" dirty="0"/>
          </a:p>
          <a:p>
            <a:r>
              <a:rPr lang="en-US" dirty="0"/>
              <a:t>Methods and degree of physical DEMIL range from removal and destruction of critical features to total destruction of an item by cutting, crushing, shredding, melting, burning, etc...</a:t>
            </a:r>
          </a:p>
          <a:p>
            <a:endParaRPr lang="en-US" dirty="0"/>
          </a:p>
        </p:txBody>
      </p:sp>
      <p:pic>
        <p:nvPicPr>
          <p:cNvPr id="4" name="Picture 3">
            <a:extLst>
              <a:ext uri="{FF2B5EF4-FFF2-40B4-BE49-F238E27FC236}">
                <a16:creationId xmlns:a16="http://schemas.microsoft.com/office/drawing/2014/main" id="{CD73DEC9-5E82-4FC8-0630-E535E6D67001}"/>
              </a:ext>
            </a:extLst>
          </p:cNvPr>
          <p:cNvPicPr>
            <a:picLocks noChangeAspect="1"/>
          </p:cNvPicPr>
          <p:nvPr/>
        </p:nvPicPr>
        <p:blipFill>
          <a:blip r:embed="rId2"/>
          <a:stretch>
            <a:fillRect/>
          </a:stretch>
        </p:blipFill>
        <p:spPr>
          <a:xfrm>
            <a:off x="7178040" y="1663065"/>
            <a:ext cx="4438650" cy="2800350"/>
          </a:xfrm>
          <a:prstGeom prst="rect">
            <a:avLst/>
          </a:prstGeom>
        </p:spPr>
      </p:pic>
      <p:sp>
        <p:nvSpPr>
          <p:cNvPr id="6" name="Action Button: Go Back or Previous 5">
            <a:hlinkClick r:id="" action="ppaction://hlinkshowjump?jump=previousslide" highlightClick="1"/>
            <a:extLst>
              <a:ext uri="{FF2B5EF4-FFF2-40B4-BE49-F238E27FC236}">
                <a16:creationId xmlns:a16="http://schemas.microsoft.com/office/drawing/2014/main" id="{2AFF4BE6-A295-2C0E-B558-2FD13DC914CC}"/>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D3DD0F29-BDE8-E18F-3A65-547A1EDA8FFD}"/>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373215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4B779-456F-DBA3-C7F9-3CB4666F132C}"/>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CF096641-517E-2C1A-1284-5083BF65F272}"/>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7C4BEAE9-2C51-A6DF-14A9-3C4DBC0919DB}"/>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Code                                                                                                                                                                                       6/42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5966AF5B-A8BB-986A-19B5-EAC941735F70}"/>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B2F34028-AA93-B7FF-6CAD-F7FBA85468C1}"/>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11" name="Picture 10">
            <a:extLst>
              <a:ext uri="{FF2B5EF4-FFF2-40B4-BE49-F238E27FC236}">
                <a16:creationId xmlns:a16="http://schemas.microsoft.com/office/drawing/2014/main" id="{A0063466-7FC6-3F1E-A97A-DED99D7146C3}"/>
              </a:ext>
            </a:extLst>
          </p:cNvPr>
          <p:cNvPicPr>
            <a:picLocks noChangeAspect="1"/>
          </p:cNvPicPr>
          <p:nvPr/>
        </p:nvPicPr>
        <p:blipFill>
          <a:blip r:embed="rId2"/>
          <a:stretch>
            <a:fillRect/>
          </a:stretch>
        </p:blipFill>
        <p:spPr>
          <a:xfrm>
            <a:off x="7909560" y="1991676"/>
            <a:ext cx="3834625" cy="3749040"/>
          </a:xfrm>
          <a:prstGeom prst="rect">
            <a:avLst/>
          </a:prstGeom>
        </p:spPr>
      </p:pic>
      <p:sp>
        <p:nvSpPr>
          <p:cNvPr id="15" name="TextBox 14">
            <a:extLst>
              <a:ext uri="{FF2B5EF4-FFF2-40B4-BE49-F238E27FC236}">
                <a16:creationId xmlns:a16="http://schemas.microsoft.com/office/drawing/2014/main" id="{4CE148F8-5291-9415-D96F-F7BE7BB59778}"/>
              </a:ext>
            </a:extLst>
          </p:cNvPr>
          <p:cNvSpPr txBox="1"/>
          <p:nvPr/>
        </p:nvSpPr>
        <p:spPr>
          <a:xfrm>
            <a:off x="60960" y="1607968"/>
            <a:ext cx="7848600" cy="4247317"/>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a:t>
            </a:r>
          </a:p>
          <a:p>
            <a:endParaRPr lang="en-US" dirty="0"/>
          </a:p>
          <a:p>
            <a:r>
              <a:rPr lang="en-US" dirty="0"/>
              <a:t>A DEMIL Code is assigned to each item of supply that is registered with a National Stock Number (NSN) cataloged in the Federal Logistics Information System (FLIS) per DoD Manual 4100.39, or local stock number stored in the acquisition programs inventory management system.</a:t>
            </a:r>
          </a:p>
          <a:p>
            <a:endParaRPr lang="en-US" dirty="0"/>
          </a:p>
          <a:p>
            <a:r>
              <a:rPr lang="en-US" dirty="0"/>
              <a:t>The DEMIL Code indicates the degree of required physical destruction, identifies items requiring specialized capabilities or procedures, and identifies items which do not require DEMIL but may require TSC. It is used throughout the life cycle to identify control requirements required before release of DoW and USCG personal property from DoW and USCG control.</a:t>
            </a:r>
          </a:p>
          <a:p>
            <a:endParaRPr lang="en-US" dirty="0"/>
          </a:p>
          <a:p>
            <a:r>
              <a:rPr lang="en-US" dirty="0"/>
              <a:t>A DEMIL code is assigned by the Inventory Control Point and validated by the </a:t>
            </a:r>
            <a:r>
              <a:rPr lang="en-US" dirty="0">
                <a:hlinkClick r:id="rId3"/>
              </a:rPr>
              <a:t>DoW DEMIL Coding Management Office</a:t>
            </a:r>
            <a:r>
              <a:rPr lang="en-US" dirty="0"/>
              <a:t>.</a:t>
            </a:r>
          </a:p>
        </p:txBody>
      </p:sp>
    </p:spTree>
    <p:extLst>
      <p:ext uri="{BB962C8B-B14F-4D97-AF65-F5344CB8AC3E}">
        <p14:creationId xmlns:p14="http://schemas.microsoft.com/office/powerpoint/2010/main" val="1590779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F1B6A-C15C-F10F-CA6C-462991B268CE}"/>
            </a:ext>
          </a:extLst>
        </p:cNvPr>
        <p:cNvGrpSpPr/>
        <p:nvPr/>
      </p:nvGrpSpPr>
      <p:grpSpPr>
        <a:xfrm>
          <a:off x="0" y="0"/>
          <a:ext cx="0" cy="0"/>
          <a:chOff x="0" y="0"/>
          <a:chExt cx="0" cy="0"/>
        </a:xfrm>
      </p:grpSpPr>
      <p:sp>
        <p:nvSpPr>
          <p:cNvPr id="12" name="TextBox 11">
            <a:extLst>
              <a:ext uri="{FF2B5EF4-FFF2-40B4-BE49-F238E27FC236}">
                <a16:creationId xmlns:a16="http://schemas.microsoft.com/office/drawing/2014/main" id="{A2E312F7-2871-5833-FD0B-1849CEA90820}"/>
              </a:ext>
            </a:extLst>
          </p:cNvPr>
          <p:cNvSpPr txBox="1"/>
          <p:nvPr/>
        </p:nvSpPr>
        <p:spPr>
          <a:xfrm>
            <a:off x="1082040" y="501134"/>
            <a:ext cx="6096000" cy="369332"/>
          </a:xfrm>
          <a:prstGeom prst="rect">
            <a:avLst/>
          </a:prstGeom>
          <a:noFill/>
        </p:spPr>
        <p:txBody>
          <a:bodyPr wrap="square">
            <a:spAutoFit/>
          </a:bodyPr>
          <a:lstStyle/>
          <a:p>
            <a:r>
              <a:rPr lang="en-US" dirty="0">
                <a:solidFill>
                  <a:schemeClr val="bg1"/>
                </a:solidFill>
              </a:rPr>
              <a:t>Identify the DEMIL, Integrity and CII Codes </a:t>
            </a:r>
          </a:p>
        </p:txBody>
      </p:sp>
      <p:sp>
        <p:nvSpPr>
          <p:cNvPr id="14" name="TextBox 13">
            <a:extLst>
              <a:ext uri="{FF2B5EF4-FFF2-40B4-BE49-F238E27FC236}">
                <a16:creationId xmlns:a16="http://schemas.microsoft.com/office/drawing/2014/main" id="{9C09F0FF-5A9F-07D2-18DA-5AD1829176AD}"/>
              </a:ext>
            </a:extLst>
          </p:cNvPr>
          <p:cNvSpPr txBox="1"/>
          <p:nvPr/>
        </p:nvSpPr>
        <p:spPr>
          <a:xfrm>
            <a:off x="30480" y="1002715"/>
            <a:ext cx="12192000" cy="369332"/>
          </a:xfrm>
          <a:prstGeom prst="rect">
            <a:avLst/>
          </a:prstGeom>
          <a:noFill/>
        </p:spPr>
        <p:txBody>
          <a:bodyPr wrap="square">
            <a:spAutoFit/>
          </a:bodyPr>
          <a:lstStyle/>
          <a:p>
            <a:r>
              <a:rPr lang="en-US" dirty="0">
                <a:solidFill>
                  <a:schemeClr val="bg1"/>
                </a:solidFill>
              </a:rPr>
              <a:t>What is a Demilitarization?                                                                                                                                                                                                  7/42 </a:t>
            </a:r>
          </a:p>
        </p:txBody>
      </p:sp>
      <p:sp>
        <p:nvSpPr>
          <p:cNvPr id="6" name="Action Button: Go Back or Previous 5">
            <a:hlinkClick r:id="" action="ppaction://hlinkshowjump?jump=previousslide" highlightClick="1"/>
            <a:extLst>
              <a:ext uri="{FF2B5EF4-FFF2-40B4-BE49-F238E27FC236}">
                <a16:creationId xmlns:a16="http://schemas.microsoft.com/office/drawing/2014/main" id="{F0743285-E631-F0B5-EB58-7CF38A07C02F}"/>
              </a:ext>
            </a:extLst>
          </p:cNvPr>
          <p:cNvSpPr/>
          <p:nvPr/>
        </p:nvSpPr>
        <p:spPr>
          <a:xfrm>
            <a:off x="10295021" y="6112042"/>
            <a:ext cx="593557" cy="316467"/>
          </a:xfrm>
          <a:prstGeom prst="actionButtonBackPrevious">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8" name="Action Button: Go Forward or Next 7">
            <a:hlinkClick r:id="" action="ppaction://hlinkshowjump?jump=nextslide" highlightClick="1"/>
            <a:extLst>
              <a:ext uri="{FF2B5EF4-FFF2-40B4-BE49-F238E27FC236}">
                <a16:creationId xmlns:a16="http://schemas.microsoft.com/office/drawing/2014/main" id="{E87CF49F-C9E6-8CA6-0DC1-5A319360963B}"/>
              </a:ext>
            </a:extLst>
          </p:cNvPr>
          <p:cNvSpPr/>
          <p:nvPr/>
        </p:nvSpPr>
        <p:spPr>
          <a:xfrm>
            <a:off x="11036968" y="6112042"/>
            <a:ext cx="593557" cy="316467"/>
          </a:xfrm>
          <a:prstGeom prst="actionButtonForwardNex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id="{9532D440-54B1-84C2-7639-2E7F01FA4362}"/>
              </a:ext>
            </a:extLst>
          </p:cNvPr>
          <p:cNvSpPr txBox="1"/>
          <p:nvPr/>
        </p:nvSpPr>
        <p:spPr>
          <a:xfrm>
            <a:off x="140970" y="1555552"/>
            <a:ext cx="7677150" cy="4801314"/>
          </a:xfrm>
          <a:prstGeom prst="rect">
            <a:avLst/>
          </a:prstGeom>
          <a:noFill/>
        </p:spPr>
        <p:txBody>
          <a:bodyPr wrap="square">
            <a:spAutoFit/>
          </a:bodyPr>
          <a:lstStyle/>
          <a:p>
            <a:r>
              <a:rPr lang="en-US" b="1" i="1" dirty="0">
                <a:effectLst>
                  <a:outerShdw blurRad="38100" dist="38100" dir="2700000" algn="tl">
                    <a:srgbClr val="000000">
                      <a:alpha val="43137"/>
                    </a:srgbClr>
                  </a:outerShdw>
                </a:effectLst>
              </a:rPr>
              <a:t>DEMIL Code Assignment</a:t>
            </a:r>
          </a:p>
          <a:p>
            <a:endParaRPr lang="en-US" dirty="0"/>
          </a:p>
          <a:p>
            <a:r>
              <a:rPr lang="en-US" dirty="0"/>
              <a:t>The DEMIL program bases code assignment decisions for DoW personal property on current United States Export laws.</a:t>
            </a:r>
          </a:p>
          <a:p>
            <a:endParaRPr lang="en-US" dirty="0"/>
          </a:p>
          <a:p>
            <a:r>
              <a:rPr lang="en-US" dirty="0"/>
              <a:t>Most military-type items are controlled for export on the United States Munitions List (USML) which is contained within the Department of States "International Traffic in Arms Regulations" (ITAR). Shipping these items outside of the U.S. requires a valid export license.</a:t>
            </a:r>
          </a:p>
          <a:p>
            <a:endParaRPr lang="en-US" dirty="0"/>
          </a:p>
          <a:p>
            <a:r>
              <a:rPr lang="en-US" dirty="0"/>
              <a:t>Some lesser military items, and purely commercial items are controlled for export by the Commerce Control List (CCL) contained within the Department of Commerce "Export Administration Regulations" (EAR). A valid export license is still required to most destinations.</a:t>
            </a:r>
          </a:p>
          <a:p>
            <a:endParaRPr lang="en-US" dirty="0"/>
          </a:p>
          <a:p>
            <a:r>
              <a:rPr lang="en-US" dirty="0"/>
              <a:t>Items designated as "Low Risk" may still require export controls to select destinations by the Department of Commerce.</a:t>
            </a:r>
          </a:p>
        </p:txBody>
      </p:sp>
      <p:pic>
        <p:nvPicPr>
          <p:cNvPr id="5" name="Picture 4" descr="Text&#10;&#10;AI-generated content may be incorrect.">
            <a:extLst>
              <a:ext uri="{FF2B5EF4-FFF2-40B4-BE49-F238E27FC236}">
                <a16:creationId xmlns:a16="http://schemas.microsoft.com/office/drawing/2014/main" id="{84692ADF-DD2D-69CA-4404-748EB8F131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416" y="1555552"/>
            <a:ext cx="4069389" cy="4556490"/>
          </a:xfrm>
          <a:prstGeom prst="rect">
            <a:avLst/>
          </a:prstGeom>
        </p:spPr>
      </p:pic>
    </p:spTree>
    <p:extLst>
      <p:ext uri="{BB962C8B-B14F-4D97-AF65-F5344CB8AC3E}">
        <p14:creationId xmlns:p14="http://schemas.microsoft.com/office/powerpoint/2010/main" val="29942479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dee1d83-8de8-49bb-bc0d-fd8812473904}" enabled="0" method="" siteId="{6dee1d83-8de8-49bb-bc0d-fd8812473904}" removed="1"/>
</clbl:labelList>
</file>

<file path=docProps/app.xml><?xml version="1.0" encoding="utf-8"?>
<Properties xmlns="http://schemas.openxmlformats.org/officeDocument/2006/extended-properties" xmlns:vt="http://schemas.openxmlformats.org/officeDocument/2006/docPropsVTypes">
  <Template>ppt3FEC.tmp</Template>
  <TotalTime>4557</TotalTime>
  <Words>4135</Words>
  <Application>Microsoft Office PowerPoint</Application>
  <PresentationFormat>Widescreen</PresentationFormat>
  <Paragraphs>334</Paragraphs>
  <Slides>55</Slides>
  <Notes>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55</vt:i4>
      </vt:variant>
    </vt:vector>
  </HeadingPairs>
  <TitlesOfParts>
    <vt:vector size="62" baseType="lpstr">
      <vt:lpstr>Aptos</vt:lpstr>
      <vt:lpstr>Aptos Display</vt:lpstr>
      <vt:lpstr>Arial</vt:lpstr>
      <vt:lpstr>Calibri</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Rivera, Angel D CIV DLA LOGISTICS OPERATIONS (USA)</dc:creator>
  <cp:lastModifiedBy>Rivera, Angel D CIV DLA LOGISTICS OPERATIONS (USA)</cp:lastModifiedBy>
  <cp:revision>11</cp:revision>
  <dcterms:created xsi:type="dcterms:W3CDTF">2025-10-12T19:43:10Z</dcterms:created>
  <dcterms:modified xsi:type="dcterms:W3CDTF">2026-06-01T18:27:55Z</dcterms:modified>
</cp:coreProperties>
</file>